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73" r:id="rId5"/>
    <p:sldId id="259" r:id="rId6"/>
    <p:sldId id="260" r:id="rId7"/>
    <p:sldId id="261" r:id="rId8"/>
    <p:sldId id="269" r:id="rId9"/>
    <p:sldId id="262" r:id="rId10"/>
    <p:sldId id="267" r:id="rId11"/>
    <p:sldId id="264" r:id="rId12"/>
    <p:sldId id="266" r:id="rId13"/>
    <p:sldId id="268" r:id="rId14"/>
  </p:sldIdLst>
  <p:sldSz cx="12192000" cy="6858000"/>
  <p:notesSz cx="6797675" cy="9929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57D5EED-1F97-4F2A-811F-B406A6F5E695}"/>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ED6FCF6A-DAC1-4A22-A1C6-A0C1CA2656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969BA167-AEEE-4559-9105-E11736C78EDB}"/>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0D58F570-0948-42B2-B245-2276DF0C106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350469EB-3B43-40F1-9C8F-5C55808BB4B5}"/>
              </a:ext>
            </a:extLst>
          </p:cNvPr>
          <p:cNvSpPr>
            <a:spLocks noGrp="1"/>
          </p:cNvSpPr>
          <p:nvPr>
            <p:ph type="sldNum" sz="quarter" idx="12"/>
          </p:nvPr>
        </p:nvSpPr>
        <p:spPr/>
        <p:txBody>
          <a:bodyPr/>
          <a:lstStyle/>
          <a:p>
            <a:fld id="{8AD0477D-0D85-4578-B12D-54F946DDF8DB}" type="slidenum">
              <a:rPr lang="ru-RU" smtClean="0"/>
              <a:t>‹#›</a:t>
            </a:fld>
            <a:endParaRPr lang="ru-RU"/>
          </a:p>
        </p:txBody>
      </p:sp>
      <p:pic>
        <p:nvPicPr>
          <p:cNvPr id="8" name="Рисунок 7">
            <a:extLst>
              <a:ext uri="{FF2B5EF4-FFF2-40B4-BE49-F238E27FC236}">
                <a16:creationId xmlns:a16="http://schemas.microsoft.com/office/drawing/2014/main" xmlns="" id="{C057502E-ADA1-4703-BE6A-90EC328995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7592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D83F820-8511-4AEB-A7F8-C180233DDF0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09C0C2A1-FF7D-471E-8FA1-A25D6995C0A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459927C-E196-4F8B-BE78-B0265D0570BC}"/>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2919FB7E-4634-4081-90FA-BDF4F037445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C13F617-253E-4968-935B-F729E23883DF}"/>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78693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65565FE5-936C-4D58-B110-6BD636F51A4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060E107A-F4DC-4882-A245-18341C9940B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5379F21D-998A-494D-B1AC-CEEA66F1F7F7}"/>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B4A6098C-5E07-4A5C-846B-42D1D3740D9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54B1240-AFF0-4266-B9D2-CDF6D91E9A7A}"/>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240272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DDE1750-A55B-4A2D-8471-C9510DBF12C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567A60F8-AA53-40C9-B452-00103893CE9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4647A2D-2165-4A86-A3DC-98D523420B20}"/>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B5F1C277-C663-437F-A88C-1F46E74B5B6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C5FF699-36C2-4C91-8E88-E8F1F95268FE}"/>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934891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6592686-7282-45C5-A1CA-1E2396489AC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B141C1EB-8D1A-405A-90EE-EEF6548509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209A63BF-95DB-451C-A393-8EB886D75FA5}"/>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F8CC378A-B188-426B-97F2-446EEF48DF8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11B1D353-F7BC-4B27-8F9A-142ABD17DA2C}"/>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897890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B254AE4-53C9-4448-A18C-D97E48EB6AD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D91FA3FE-A45F-4BC9-A0BA-ED0064F8BEF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5D21550F-444A-4C32-ACD5-A7E2B1E6974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78C50DEC-31B2-4797-BD25-9E88FE05F665}"/>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xmlns="" id="{59957C74-571A-4687-BAAE-8880B6DB805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4CB2AE59-EF63-409D-B700-8512D8F07F12}"/>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87506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271D196-6724-4B91-88B9-37A1AEA9011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D12808C6-E189-4881-A60D-ABD64CDDF5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5B4CE4E8-3625-4901-941F-39E38643539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4344FE26-5621-48BB-BD4F-0093C73F8C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CE617D29-96DE-4435-88B0-70690737D4E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B94DCE13-EFEC-4B04-9F50-762BAB3A2DBC}"/>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8" name="Нижний колонтитул 7">
            <a:extLst>
              <a:ext uri="{FF2B5EF4-FFF2-40B4-BE49-F238E27FC236}">
                <a16:creationId xmlns:a16="http://schemas.microsoft.com/office/drawing/2014/main" xmlns="" id="{A8A74D00-3619-4E6B-84AD-9D709753B934}"/>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5A968D57-4D33-4B2A-BC03-C35E07DFF2B1}"/>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311329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5FC0A9B-6BA3-4967-B402-E8BA2E2F2FE9}"/>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3FCB36D5-C88F-42A1-98FD-DB440AAB068E}"/>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4" name="Нижний колонтитул 3">
            <a:extLst>
              <a:ext uri="{FF2B5EF4-FFF2-40B4-BE49-F238E27FC236}">
                <a16:creationId xmlns:a16="http://schemas.microsoft.com/office/drawing/2014/main" xmlns="" id="{373BBD3A-F0E0-4278-A00F-9960D708F6DB}"/>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582CA90A-4144-4C1F-998C-A9BA38F947D9}"/>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30154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63C1FEDA-AE0F-4552-88F5-1E574F604CF2}"/>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3" name="Нижний колонтитул 2">
            <a:extLst>
              <a:ext uri="{FF2B5EF4-FFF2-40B4-BE49-F238E27FC236}">
                <a16:creationId xmlns:a16="http://schemas.microsoft.com/office/drawing/2014/main" xmlns="" id="{1FCF1511-058F-4DB8-8B8E-63E8C98ADC3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76A0D7AC-717A-4196-B600-38426866DEB3}"/>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2397459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E9674CB-933E-47AA-80B1-1254834DAF3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8AF1EC3B-2DB2-407D-A200-9CEA49F98B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823CFEB9-3240-4969-9D56-8483FE09F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D9F2006B-952D-421D-BA6A-A3121AD974C5}"/>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xmlns="" id="{5B287F04-387E-42C3-8F43-31DF6689F05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B0AA591D-B38E-4EE4-A687-4DB4015EFFC9}"/>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2225145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7271156-7968-4E0B-BC72-B01A8EE05CF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B903F869-536E-4047-B517-DEEDAEFC61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A0E4CC05-2190-4B44-99F8-FD3A96F4E1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9854FCE9-DED7-44ED-A344-37982091EAA6}"/>
              </a:ext>
            </a:extLst>
          </p:cNvPr>
          <p:cNvSpPr>
            <a:spLocks noGrp="1"/>
          </p:cNvSpPr>
          <p:nvPr>
            <p:ph type="dt" sz="half" idx="10"/>
          </p:nvPr>
        </p:nvSpPr>
        <p:spPr/>
        <p:txBody>
          <a:bodyPr/>
          <a:lstStyle/>
          <a:p>
            <a:fld id="{2245B34F-EC8D-454F-9882-95A213DFD72C}" type="datetimeFigureOut">
              <a:rPr lang="ru-RU" smtClean="0"/>
              <a:t>31.03.2025</a:t>
            </a:fld>
            <a:endParaRPr lang="ru-RU"/>
          </a:p>
        </p:txBody>
      </p:sp>
      <p:sp>
        <p:nvSpPr>
          <p:cNvPr id="6" name="Нижний колонтитул 5">
            <a:extLst>
              <a:ext uri="{FF2B5EF4-FFF2-40B4-BE49-F238E27FC236}">
                <a16:creationId xmlns:a16="http://schemas.microsoft.com/office/drawing/2014/main" xmlns="" id="{3CE58A79-A089-48D5-B22C-EECD8971803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4CFFEA4F-6BF2-4892-8445-F1D35AE8E69D}"/>
              </a:ext>
            </a:extLst>
          </p:cNvPr>
          <p:cNvSpPr>
            <a:spLocks noGrp="1"/>
          </p:cNvSpPr>
          <p:nvPr>
            <p:ph type="sldNum" sz="quarter" idx="12"/>
          </p:nvPr>
        </p:nvSpPr>
        <p:spPr/>
        <p:txBody>
          <a:bodyPr/>
          <a:lstStyle/>
          <a:p>
            <a:fld id="{8AD0477D-0D85-4578-B12D-54F946DDF8DB}" type="slidenum">
              <a:rPr lang="ru-RU" smtClean="0"/>
              <a:t>‹#›</a:t>
            </a:fld>
            <a:endParaRPr lang="ru-RU"/>
          </a:p>
        </p:txBody>
      </p:sp>
    </p:spTree>
    <p:extLst>
      <p:ext uri="{BB962C8B-B14F-4D97-AF65-F5344CB8AC3E}">
        <p14:creationId xmlns:p14="http://schemas.microsoft.com/office/powerpoint/2010/main" val="1425508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F6338F6-2F64-4880-9A86-91B15CBEF5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C4F16AEF-67F7-40CD-BB5B-B72EAE4897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D461215D-997F-44B3-BB00-61FBD44F42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5B34F-EC8D-454F-9882-95A213DFD72C}" type="datetimeFigureOut">
              <a:rPr lang="ru-RU" smtClean="0"/>
              <a:t>31.03.2025</a:t>
            </a:fld>
            <a:endParaRPr lang="ru-RU"/>
          </a:p>
        </p:txBody>
      </p:sp>
      <p:sp>
        <p:nvSpPr>
          <p:cNvPr id="5" name="Нижний колонтитул 4">
            <a:extLst>
              <a:ext uri="{FF2B5EF4-FFF2-40B4-BE49-F238E27FC236}">
                <a16:creationId xmlns:a16="http://schemas.microsoft.com/office/drawing/2014/main" xmlns="" id="{9D1FF930-B53D-4CDB-9D4D-8DA857BA95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4F2C8DD5-4CDC-44A1-BB3D-16F785EEE8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0477D-0D85-4578-B12D-54F946DDF8DB}" type="slidenum">
              <a:rPr lang="ru-RU" smtClean="0"/>
              <a:t>‹#›</a:t>
            </a:fld>
            <a:endParaRPr lang="ru-RU"/>
          </a:p>
        </p:txBody>
      </p:sp>
      <p:pic>
        <p:nvPicPr>
          <p:cNvPr id="8" name="Рисунок 7">
            <a:extLst>
              <a:ext uri="{FF2B5EF4-FFF2-40B4-BE49-F238E27FC236}">
                <a16:creationId xmlns:a16="http://schemas.microsoft.com/office/drawing/2014/main" xmlns="" id="{83D0B3E7-1680-4C1F-BE26-F7D72BB2043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19159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fpprm13.ru/%D0%B8%D0%BD%D1%8B%D0%B5-%D0%B7%D0%B0%D0%B9%D0%BC%D1%8B.html" TargetMode="External"/><Relationship Id="rId2" Type="http://schemas.openxmlformats.org/officeDocument/2006/relationships/hyperlink" Target="https://www.fpprm13.ru/&#1080;&#1085;&#1099;&#1077;-&#1079;&#1072;&#1081;&#1084;&#109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6E19AC7-4E0F-43A5-BB44-6CD84AD14299}"/>
              </a:ext>
            </a:extLst>
          </p:cNvPr>
          <p:cNvSpPr>
            <a:spLocks noGrp="1"/>
          </p:cNvSpPr>
          <p:nvPr>
            <p:ph type="ctrTitle"/>
          </p:nvPr>
        </p:nvSpPr>
        <p:spPr>
          <a:xfrm>
            <a:off x="1524000" y="1842798"/>
            <a:ext cx="9144000" cy="2058083"/>
          </a:xfrm>
        </p:spPr>
        <p:txBody>
          <a:bodyPr/>
          <a:lstStyle/>
          <a:p>
            <a:r>
              <a:rPr lang="ru-RU"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panose="020B0604020202020204" pitchFamily="34" charset="0"/>
                <a:cs typeface="Arial" panose="020B0604020202020204" pitchFamily="34" charset="0"/>
              </a:rPr>
              <a:t>Проектные </a:t>
            </a:r>
            <a:r>
              <a:rPr lang="ru-RU" b="1" i="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panose="020B0604020202020204" pitchFamily="34" charset="0"/>
                <a:cs typeface="Arial" panose="020B0604020202020204" pitchFamily="34" charset="0"/>
              </a:rPr>
              <a:t>ЗАЙМы</a:t>
            </a:r>
            <a:endParaRPr lang="ru-RU" b="1" i="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panose="020B0604020202020204" pitchFamily="34" charset="0"/>
              <a:cs typeface="Arial" panose="020B0604020202020204" pitchFamily="34" charset="0"/>
            </a:endParaRPr>
          </a:p>
        </p:txBody>
      </p:sp>
      <p:sp>
        <p:nvSpPr>
          <p:cNvPr id="3" name="Подзаголовок 2">
            <a:extLst>
              <a:ext uri="{FF2B5EF4-FFF2-40B4-BE49-F238E27FC236}">
                <a16:creationId xmlns:a16="http://schemas.microsoft.com/office/drawing/2014/main" xmlns="" id="{EA0A7F7E-8262-4791-A3EC-A21BE272F338}"/>
              </a:ext>
            </a:extLst>
          </p:cNvPr>
          <p:cNvSpPr>
            <a:spLocks noGrp="1"/>
          </p:cNvSpPr>
          <p:nvPr>
            <p:ph type="subTitle" idx="1"/>
          </p:nvPr>
        </p:nvSpPr>
        <p:spPr>
          <a:xfrm>
            <a:off x="1773380" y="4322473"/>
            <a:ext cx="9144000" cy="592427"/>
          </a:xfrm>
        </p:spPr>
        <p:txBody>
          <a:bodyPr/>
          <a:lstStyle/>
          <a:p>
            <a:r>
              <a:rPr lang="ru-RU" dirty="0"/>
              <a:t>В рамках программы социально-экономического развития РМ</a:t>
            </a:r>
          </a:p>
          <a:p>
            <a:endParaRPr lang="ru-RU" dirty="0"/>
          </a:p>
        </p:txBody>
      </p:sp>
    </p:spTree>
    <p:extLst>
      <p:ext uri="{BB962C8B-B14F-4D97-AF65-F5344CB8AC3E}">
        <p14:creationId xmlns:p14="http://schemas.microsoft.com/office/powerpoint/2010/main" val="881703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xmlns="" id="{B4BE588B-8EA7-D4E8-B92A-17CCD6C49A4F}"/>
              </a:ext>
            </a:extLst>
          </p:cNvPr>
          <p:cNvSpPr txBox="1">
            <a:spLocks noChangeArrowheads="1"/>
          </p:cNvSpPr>
          <p:nvPr/>
        </p:nvSpPr>
        <p:spPr bwMode="auto">
          <a:xfrm>
            <a:off x="1675163" y="506864"/>
            <a:ext cx="81231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ru-RU" altLang="ru-RU" sz="24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СТРУКТУРА ИНВЕСТИЦИОННОГО ПРОЕКТА (БИЗНЕС-ПЛАНА)</a:t>
            </a:r>
          </a:p>
        </p:txBody>
      </p:sp>
      <p:sp>
        <p:nvSpPr>
          <p:cNvPr id="5" name="TextBox 6">
            <a:extLst>
              <a:ext uri="{FF2B5EF4-FFF2-40B4-BE49-F238E27FC236}">
                <a16:creationId xmlns:a16="http://schemas.microsoft.com/office/drawing/2014/main" xmlns="" id="{BFA25C4A-E2DF-D961-7070-6F7C304AA59D}"/>
              </a:ext>
            </a:extLst>
          </p:cNvPr>
          <p:cNvSpPr txBox="1">
            <a:spLocks noChangeArrowheads="1"/>
          </p:cNvSpPr>
          <p:nvPr/>
        </p:nvSpPr>
        <p:spPr bwMode="auto">
          <a:xfrm>
            <a:off x="1675163" y="1482111"/>
            <a:ext cx="3924300" cy="459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28588" indent="-128588">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lnSpc>
                <a:spcPct val="80000"/>
              </a:lnSpc>
              <a:spcBef>
                <a:spcPct val="0"/>
              </a:spcBef>
              <a:spcAft>
                <a:spcPts val="600"/>
              </a:spcAft>
              <a:buFont typeface="Wingdings" panose="05000000000000000000" pitchFamily="2" charset="2"/>
              <a:buChar char="Ø"/>
            </a:pPr>
            <a:r>
              <a:rPr lang="ru-RU" altLang="ru-RU" sz="900" b="1" dirty="0">
                <a:latin typeface="Times New Roman" panose="02020603050405020304" pitchFamily="18" charset="0"/>
                <a:cs typeface="Times New Roman" panose="02020603050405020304" pitchFamily="18" charset="0"/>
              </a:rPr>
              <a:t>   </a:t>
            </a:r>
            <a:r>
              <a:rPr lang="ru-RU" altLang="ru-RU" sz="900" b="1" dirty="0">
                <a:cs typeface="Times New Roman" panose="02020603050405020304" pitchFamily="18" charset="0"/>
              </a:rPr>
              <a:t>Резюме Проекта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ключевая информация об Инициаторе Проекта и иных участниках проекта</a:t>
            </a:r>
          </a:p>
          <a:p>
            <a:pPr>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краткое описание Проекта и целесообразность его реализации; план реализации </a:t>
            </a:r>
            <a:endParaRPr lang="ru-RU" altLang="ru-RU" sz="800" b="1" dirty="0">
              <a:cs typeface="Times New Roman" panose="02020603050405020304" pitchFamily="18" charset="0"/>
            </a:endParaRP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общая стоимость затрат, связанных с реализацией Проекта, потребность в финансировании и предполагаемые источники и условия финансирования, включая средства Фонда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основные преимущества и риски проекта</a:t>
            </a:r>
          </a:p>
          <a:p>
            <a:pPr eaLnBrk="1" hangingPunct="1">
              <a:lnSpc>
                <a:spcPct val="80000"/>
              </a:lnSpc>
              <a:spcBef>
                <a:spcPct val="0"/>
              </a:spcBef>
              <a:spcAft>
                <a:spcPts val="600"/>
              </a:spcAft>
              <a:buFont typeface="Wingdings" panose="05000000000000000000" pitchFamily="2" charset="2"/>
              <a:buChar char="Ø"/>
            </a:pPr>
            <a:r>
              <a:rPr lang="ru-RU" altLang="ru-RU" sz="800" b="1" dirty="0">
                <a:latin typeface="Times New Roman" panose="02020603050405020304" pitchFamily="18" charset="0"/>
                <a:cs typeface="Times New Roman" panose="02020603050405020304" pitchFamily="18" charset="0"/>
              </a:rPr>
              <a:t>   </a:t>
            </a:r>
            <a:r>
              <a:rPr lang="ru-RU" altLang="ru-RU" sz="900" b="1" dirty="0">
                <a:cs typeface="Times New Roman" panose="02020603050405020304" pitchFamily="18" charset="0"/>
              </a:rPr>
              <a:t>Общее описание Проекта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суть Инвестиционного проекта и его цель</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обоснование целесообразности и необходимости участия Фонда в Реализации </a:t>
            </a:r>
          </a:p>
          <a:p>
            <a:pPr eaLnBrk="1" hangingPunct="1">
              <a:lnSpc>
                <a:spcPct val="80000"/>
              </a:lnSpc>
              <a:spcBef>
                <a:spcPct val="0"/>
              </a:spcBef>
              <a:spcAft>
                <a:spcPts val="600"/>
              </a:spcAft>
              <a:buFont typeface="Wingdings" panose="05000000000000000000" pitchFamily="2" charset="2"/>
              <a:buChar char="Ø"/>
            </a:pPr>
            <a:r>
              <a:rPr lang="ru-RU" altLang="ru-RU" sz="800" b="1" dirty="0">
                <a:cs typeface="Times New Roman" panose="02020603050405020304" pitchFamily="18" charset="0"/>
              </a:rPr>
              <a:t>   </a:t>
            </a:r>
            <a:r>
              <a:rPr lang="ru-RU" altLang="ru-RU" sz="900" b="1" dirty="0">
                <a:cs typeface="Times New Roman" panose="02020603050405020304" pitchFamily="18" charset="0"/>
              </a:rPr>
              <a:t>Участники реализации Проекта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описание основных участников и их ролей в рамках реализации Проекта, включая коллектив и руководителей реализации Проекта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наличие опыта работы в реализации Проектов</a:t>
            </a:r>
          </a:p>
          <a:p>
            <a:pPr eaLnBrk="1" hangingPunct="1">
              <a:lnSpc>
                <a:spcPct val="80000"/>
              </a:lnSpc>
              <a:spcBef>
                <a:spcPct val="0"/>
              </a:spcBef>
              <a:spcAft>
                <a:spcPts val="600"/>
              </a:spcAft>
              <a:buFont typeface="Wingdings" panose="05000000000000000000" pitchFamily="2" charset="2"/>
              <a:buChar char="Ø"/>
            </a:pPr>
            <a:r>
              <a:rPr lang="ru-RU" altLang="ru-RU" sz="900" dirty="0">
                <a:cs typeface="Times New Roman" panose="02020603050405020304" pitchFamily="18" charset="0"/>
              </a:rPr>
              <a:t>   </a:t>
            </a:r>
            <a:r>
              <a:rPr lang="ru-RU" altLang="ru-RU" sz="900" b="1" dirty="0">
                <a:cs typeface="Times New Roman" panose="02020603050405020304" pitchFamily="18" charset="0"/>
              </a:rPr>
              <a:t>Описание продукта (услуги)</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описание продукта (услуг), планируемого к выпуску в рамках реализации Проекта, его свойств, характеристик и целевой аудитории</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ограничения, связанные с производством продукции (оказания услуг), включая законодательные</a:t>
            </a:r>
            <a:endParaRPr lang="ru-RU" altLang="ru-RU" sz="800" b="1" dirty="0">
              <a:cs typeface="Times New Roman" panose="02020603050405020304" pitchFamily="18" charset="0"/>
            </a:endParaRPr>
          </a:p>
          <a:p>
            <a:pPr eaLnBrk="1" hangingPunct="1">
              <a:lnSpc>
                <a:spcPct val="80000"/>
              </a:lnSpc>
              <a:spcBef>
                <a:spcPct val="0"/>
              </a:spcBef>
              <a:spcAft>
                <a:spcPts val="600"/>
              </a:spcAft>
              <a:buFont typeface="Wingdings" panose="05000000000000000000" pitchFamily="2" charset="2"/>
              <a:buChar char="Ø"/>
            </a:pPr>
            <a:r>
              <a:rPr lang="ru-RU" altLang="ru-RU" sz="900" b="1" dirty="0">
                <a:cs typeface="Times New Roman" panose="02020603050405020304" pitchFamily="18" charset="0"/>
              </a:rPr>
              <a:t>   Обзор и анализ рынка (маркетинговое исследование)</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общее описание рынка сбыта продукции (оказания услуг), производимой и (или) планируемой производить в рамках реализации Проекта</a:t>
            </a:r>
          </a:p>
          <a:p>
            <a:pPr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перечень потенциальных покупателей и заказчиков, предполагаемые условия поставок и оплаты, соглашения и договора поставок (при наличии)</a:t>
            </a:r>
          </a:p>
          <a:p>
            <a:pPr algn="just" eaLnBrk="1" hangingPunct="1">
              <a:lnSpc>
                <a:spcPct val="80000"/>
              </a:lnSpc>
              <a:spcBef>
                <a:spcPct val="0"/>
              </a:spcBef>
              <a:spcAft>
                <a:spcPts val="600"/>
              </a:spcAft>
              <a:buFont typeface="Wingdings" panose="05000000000000000000" pitchFamily="2" charset="2"/>
              <a:buChar char="Ø"/>
            </a:pPr>
            <a:r>
              <a:rPr lang="ru-RU" altLang="ru-RU" sz="900" b="1" dirty="0">
                <a:solidFill>
                  <a:srgbClr val="000000"/>
                </a:solidFill>
                <a:cs typeface="Times New Roman" panose="02020603050405020304" pitchFamily="18" charset="0"/>
              </a:rPr>
              <a:t>   Организационный план</a:t>
            </a:r>
            <a:r>
              <a:rPr lang="ru-RU" altLang="ru-RU" sz="1000" dirty="0">
                <a:solidFill>
                  <a:srgbClr val="000000"/>
                </a:solidFill>
                <a:cs typeface="Times New Roman" panose="02020603050405020304" pitchFamily="18" charset="0"/>
              </a:rPr>
              <a:t> </a:t>
            </a:r>
          </a:p>
          <a:p>
            <a:pPr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план реализации инвестиционного проекта, включая временной график, сопоставленный с графиком финансирования;</a:t>
            </a:r>
          </a:p>
          <a:p>
            <a:pPr eaLnBrk="1" hangingPunct="1">
              <a:lnSpc>
                <a:spcPct val="80000"/>
              </a:lnSpc>
              <a:spcBef>
                <a:spcPct val="0"/>
              </a:spcBef>
              <a:buFont typeface="Wingdings" panose="05000000000000000000" pitchFamily="2" charset="2"/>
              <a:buChar char="q"/>
            </a:pPr>
            <a:r>
              <a:rPr lang="ru-RU" altLang="ru-RU" sz="800" dirty="0">
                <a:solidFill>
                  <a:srgbClr val="000000"/>
                </a:solidFill>
                <a:cs typeface="Times New Roman" panose="02020603050405020304" pitchFamily="18" charset="0"/>
              </a:rPr>
              <a:t>потребность и план привлечения трудовых ресурсов</a:t>
            </a:r>
            <a:endParaRPr lang="ru-RU" altLang="ru-RU" sz="900" b="1" dirty="0">
              <a:cs typeface="Times New Roman" panose="02020603050405020304" pitchFamily="18" charset="0"/>
            </a:endParaRPr>
          </a:p>
        </p:txBody>
      </p:sp>
      <p:sp>
        <p:nvSpPr>
          <p:cNvPr id="6" name="TextBox 11">
            <a:extLst>
              <a:ext uri="{FF2B5EF4-FFF2-40B4-BE49-F238E27FC236}">
                <a16:creationId xmlns:a16="http://schemas.microsoft.com/office/drawing/2014/main" xmlns="" id="{820D2CD7-9E3F-0D60-E780-78FDDBAE95DD}"/>
              </a:ext>
            </a:extLst>
          </p:cNvPr>
          <p:cNvSpPr txBox="1">
            <a:spLocks noChangeArrowheads="1"/>
          </p:cNvSpPr>
          <p:nvPr/>
        </p:nvSpPr>
        <p:spPr bwMode="auto">
          <a:xfrm>
            <a:off x="5912200" y="1376363"/>
            <a:ext cx="4027488" cy="476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80000"/>
              </a:lnSpc>
              <a:spcBef>
                <a:spcPct val="0"/>
              </a:spcBef>
              <a:buFontTx/>
              <a:buNone/>
            </a:pPr>
            <a:r>
              <a:rPr lang="ru-RU" altLang="ru-RU" sz="800" dirty="0">
                <a:latin typeface="Times New Roman" panose="02020603050405020304" pitchFamily="18" charset="0"/>
                <a:cs typeface="Times New Roman" panose="02020603050405020304" pitchFamily="18" charset="0"/>
              </a:rPr>
              <a:t>    </a:t>
            </a:r>
            <a:endParaRPr lang="ru-RU" altLang="ru-RU" sz="800" dirty="0">
              <a:cs typeface="Times New Roman" panose="02020603050405020304" pitchFamily="18" charset="0"/>
            </a:endParaRPr>
          </a:p>
          <a:p>
            <a:pPr algn="just" eaLnBrk="1" hangingPunct="1">
              <a:lnSpc>
                <a:spcPct val="80000"/>
              </a:lnSpc>
              <a:spcBef>
                <a:spcPct val="0"/>
              </a:spcBef>
              <a:spcAft>
                <a:spcPts val="600"/>
              </a:spcAft>
              <a:buFont typeface="Wingdings" panose="05000000000000000000" pitchFamily="2" charset="2"/>
              <a:buChar char="Ø"/>
            </a:pPr>
            <a:r>
              <a:rPr lang="ru-RU" altLang="ru-RU" sz="900" b="1" dirty="0">
                <a:cs typeface="Times New Roman" panose="02020603050405020304" pitchFamily="18" charset="0"/>
              </a:rPr>
              <a:t>     Производственный план</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описание производственных активов и мощностей, включая производственные площадки и оборудование</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описание технологии производства</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описание производственного процесса</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предложения от поставщиков оборудования и подрядчиков на строительство (при наличии)</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прогноз потребности в сырье и система снабжения</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предложения поставщиков сырья, материалов и услуг (при наличии)</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план выпуска продукции, сопоставленный с планом продаж</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расчет себестоимости продукции</a:t>
            </a:r>
            <a:endParaRPr lang="ru-RU" altLang="ru-RU" sz="800" b="1" dirty="0">
              <a:cs typeface="Times New Roman" panose="02020603050405020304" pitchFamily="18" charset="0"/>
            </a:endParaRPr>
          </a:p>
          <a:p>
            <a:pPr algn="just" eaLnBrk="1" hangingPunct="1">
              <a:lnSpc>
                <a:spcPct val="80000"/>
              </a:lnSpc>
              <a:spcBef>
                <a:spcPct val="0"/>
              </a:spcBef>
              <a:spcAft>
                <a:spcPts val="600"/>
              </a:spcAft>
              <a:buFont typeface="Wingdings" panose="05000000000000000000" pitchFamily="2" charset="2"/>
              <a:buChar char="Ø"/>
            </a:pPr>
            <a:r>
              <a:rPr lang="ru-RU" altLang="ru-RU" sz="900" dirty="0">
                <a:cs typeface="Times New Roman" panose="02020603050405020304" pitchFamily="18" charset="0"/>
              </a:rPr>
              <a:t>     </a:t>
            </a:r>
            <a:r>
              <a:rPr lang="ru-RU" altLang="ru-RU" sz="900" b="1" dirty="0">
                <a:cs typeface="Times New Roman" panose="02020603050405020304" pitchFamily="18" charset="0"/>
              </a:rPr>
              <a:t>Финансовый план</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запрашиваемый объем, форма и условия участия Фонда в реализации Проекта, включая предполагаемый график предоставления и возврата долгового финансирования;</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предложения по организации процесса мониторинга со стороны Фонда за ходом реализации проекта и целевым использованием средств</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финансовая модель отражающая порядок и логику расчета основных показателей инвестиционной привлекательности проекта (чистая текущая стоимость, внутренняя норма рентабельности, срок окупаемости проекта, ежегодные суммы налоговых поступлений в федеральный бюджет, республиканский бюджет Республики Мордовия и муниципальные бюджеты на ближайшие 10 лет, социальный эффект)</a:t>
            </a:r>
          </a:p>
          <a:p>
            <a:pPr algn="just" eaLnBrk="1" hangingPunct="1">
              <a:lnSpc>
                <a:spcPct val="80000"/>
              </a:lnSpc>
              <a:spcBef>
                <a:spcPct val="0"/>
              </a:spcBef>
              <a:spcAft>
                <a:spcPts val="600"/>
              </a:spcAft>
              <a:buFont typeface="Wingdings" panose="05000000000000000000" pitchFamily="2" charset="2"/>
              <a:buChar char="Ø"/>
            </a:pPr>
            <a:r>
              <a:rPr lang="ru-RU" altLang="ru-RU" sz="900" b="1" dirty="0">
                <a:cs typeface="Times New Roman" panose="02020603050405020304" pitchFamily="18" charset="0"/>
              </a:rPr>
              <a:t>     Результат реализации Проекта</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количество вновь создаваемых рабочих мест </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влияние на экономику при реализации Проекта: сумма налоговых отчислений в консолидированный бюджет Республики Мордовия и сумма налоговых отчислений в федеральный бюджет Российской Федерации</a:t>
            </a:r>
          </a:p>
          <a:p>
            <a:pPr algn="just" eaLnBrk="1" hangingPunct="1">
              <a:lnSpc>
                <a:spcPct val="80000"/>
              </a:lnSpc>
              <a:spcBef>
                <a:spcPct val="0"/>
              </a:spcBef>
              <a:spcAft>
                <a:spcPts val="600"/>
              </a:spcAft>
              <a:buFont typeface="Wingdings" panose="05000000000000000000" pitchFamily="2" charset="2"/>
              <a:buChar char="Ø"/>
            </a:pPr>
            <a:r>
              <a:rPr lang="ru-RU" altLang="ru-RU" sz="900" dirty="0">
                <a:cs typeface="Times New Roman" panose="02020603050405020304" pitchFamily="18" charset="0"/>
              </a:rPr>
              <a:t>     </a:t>
            </a:r>
            <a:r>
              <a:rPr lang="ru-RU" altLang="ru-RU" sz="900" b="1" dirty="0">
                <a:cs typeface="Times New Roman" panose="02020603050405020304" pitchFamily="18" charset="0"/>
              </a:rPr>
              <a:t>Анализ рисков</a:t>
            </a: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solidFill>
                  <a:srgbClr val="000000"/>
                </a:solidFill>
                <a:cs typeface="Times New Roman" panose="02020603050405020304" pitchFamily="18" charset="0"/>
              </a:rPr>
              <a:t>описание основных рисков Инвестиционного проекта</a:t>
            </a:r>
            <a:endParaRPr lang="ru-RU" altLang="ru-RU" sz="800" b="1" dirty="0">
              <a:cs typeface="Times New Roman" panose="02020603050405020304" pitchFamily="18" charset="0"/>
            </a:endParaRPr>
          </a:p>
          <a:p>
            <a:pPr marL="171450" indent="-171450" algn="just" eaLnBrk="1" hangingPunct="1">
              <a:lnSpc>
                <a:spcPct val="80000"/>
              </a:lnSpc>
              <a:spcBef>
                <a:spcPct val="0"/>
              </a:spcBef>
              <a:spcAft>
                <a:spcPts val="600"/>
              </a:spcAft>
              <a:buFont typeface="Wingdings" panose="05000000000000000000" pitchFamily="2" charset="2"/>
              <a:buChar char="q"/>
            </a:pPr>
            <a:r>
              <a:rPr lang="ru-RU" altLang="ru-RU" sz="800" dirty="0">
                <a:cs typeface="Times New Roman" panose="02020603050405020304" pitchFamily="18" charset="0"/>
              </a:rPr>
              <a:t>гарантии возврата Средств Фонда</a:t>
            </a:r>
            <a:endParaRPr lang="ru-RU" altLang="ru-RU" sz="800" dirty="0"/>
          </a:p>
        </p:txBody>
      </p:sp>
    </p:spTree>
    <p:extLst>
      <p:ext uri="{BB962C8B-B14F-4D97-AF65-F5344CB8AC3E}">
        <p14:creationId xmlns:p14="http://schemas.microsoft.com/office/powerpoint/2010/main" val="271970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8">
            <a:extLst>
              <a:ext uri="{FF2B5EF4-FFF2-40B4-BE49-F238E27FC236}">
                <a16:creationId xmlns:a16="http://schemas.microsoft.com/office/drawing/2014/main" xmlns="" id="{B17F9453-2756-E8D5-265A-536CBE592AA6}"/>
              </a:ext>
            </a:extLst>
          </p:cNvPr>
          <p:cNvSpPr txBox="1">
            <a:spLocks noChangeArrowheads="1"/>
          </p:cNvSpPr>
          <p:nvPr/>
        </p:nvSpPr>
        <p:spPr bwMode="auto">
          <a:xfrm>
            <a:off x="1871982" y="497325"/>
            <a:ext cx="888270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ОТВЕТСТВЕННОСТЬ ЗА НАРУШЕНИЕ УСЛОВИЙ ПРЕДОСТАВЛЕНИЯ ЛЬГОТНОГО ЗАЙМА</a:t>
            </a:r>
          </a:p>
        </p:txBody>
      </p:sp>
      <p:sp>
        <p:nvSpPr>
          <p:cNvPr id="6" name="TextBox 6">
            <a:extLst>
              <a:ext uri="{FF2B5EF4-FFF2-40B4-BE49-F238E27FC236}">
                <a16:creationId xmlns:a16="http://schemas.microsoft.com/office/drawing/2014/main" xmlns="" id="{B721D932-A333-5387-C2A4-4D246092C6E4}"/>
              </a:ext>
            </a:extLst>
          </p:cNvPr>
          <p:cNvSpPr txBox="1">
            <a:spLocks noChangeArrowheads="1"/>
          </p:cNvSpPr>
          <p:nvPr/>
        </p:nvSpPr>
        <p:spPr bwMode="auto">
          <a:xfrm>
            <a:off x="5604443" y="3897908"/>
            <a:ext cx="490840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14313" indent="-2143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 typeface="Wingdings" panose="05000000000000000000" pitchFamily="2" charset="2"/>
              <a:buChar char="v"/>
            </a:pPr>
            <a:r>
              <a:rPr lang="ru-RU" altLang="ru-RU" sz="1000" dirty="0">
                <a:cs typeface="Times New Roman" panose="02020603050405020304" pitchFamily="18" charset="0"/>
              </a:rPr>
              <a:t>неисполнение условий: по созданию рабочих мест,</a:t>
            </a:r>
            <a:r>
              <a:rPr lang="ru-RU" altLang="ru-RU" sz="1000" dirty="0"/>
              <a:t> обеспечению прироста налоговых отчислений, </a:t>
            </a:r>
            <a:r>
              <a:rPr lang="ru-RU" altLang="ru-RU" sz="1000" dirty="0">
                <a:cs typeface="Times New Roman" panose="02020603050405020304" pitchFamily="18" charset="0"/>
              </a:rPr>
              <a:t>обеспечению софинансирования проекта</a:t>
            </a:r>
          </a:p>
          <a:p>
            <a:pPr algn="just" eaLnBrk="1" hangingPunct="1">
              <a:lnSpc>
                <a:spcPct val="80000"/>
              </a:lnSpc>
              <a:spcBef>
                <a:spcPct val="0"/>
              </a:spcBef>
              <a:buFontTx/>
              <a:buNone/>
            </a:pPr>
            <a:endParaRPr lang="ru-RU" altLang="ru-RU" sz="1000" dirty="0">
              <a:cs typeface="Times New Roman" panose="02020603050405020304" pitchFamily="18" charset="0"/>
            </a:endParaRPr>
          </a:p>
          <a:p>
            <a:pPr algn="just" eaLnBrk="1" hangingPunct="1">
              <a:lnSpc>
                <a:spcPct val="80000"/>
              </a:lnSpc>
              <a:spcBef>
                <a:spcPct val="0"/>
              </a:spcBef>
              <a:buFont typeface="Wingdings" panose="05000000000000000000" pitchFamily="2" charset="2"/>
              <a:buChar char="ü"/>
            </a:pPr>
            <a:r>
              <a:rPr lang="ru-RU" altLang="ru-RU" sz="1000" dirty="0">
                <a:solidFill>
                  <a:srgbClr val="FF0000"/>
                </a:solidFill>
                <a:cs typeface="Times New Roman" panose="02020603050405020304" pitchFamily="18" charset="0"/>
              </a:rPr>
              <a:t>процентная ставка пересчитывается на 1,5 ключевой ставки Банка России за весь период пользования займом</a:t>
            </a:r>
          </a:p>
        </p:txBody>
      </p:sp>
      <p:sp>
        <p:nvSpPr>
          <p:cNvPr id="7" name="TextBox 7">
            <a:extLst>
              <a:ext uri="{FF2B5EF4-FFF2-40B4-BE49-F238E27FC236}">
                <a16:creationId xmlns:a16="http://schemas.microsoft.com/office/drawing/2014/main" xmlns="" id="{6FE3B3EF-AEC7-84A7-4C73-986C5E13D94A}"/>
              </a:ext>
            </a:extLst>
          </p:cNvPr>
          <p:cNvSpPr txBox="1">
            <a:spLocks noChangeArrowheads="1"/>
          </p:cNvSpPr>
          <p:nvPr/>
        </p:nvSpPr>
        <p:spPr bwMode="auto">
          <a:xfrm>
            <a:off x="5604443" y="5110337"/>
            <a:ext cx="599281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 typeface="Wingdings" panose="05000000000000000000" pitchFamily="2" charset="2"/>
              <a:buChar char="v"/>
            </a:pPr>
            <a:r>
              <a:rPr lang="ru-RU" altLang="ru-RU" sz="1000" dirty="0">
                <a:cs typeface="Times New Roman" panose="02020603050405020304" pitchFamily="18" charset="0"/>
              </a:rPr>
              <a:t>непредоставление документов подтверждающие выполнение условий: по созданию рабочих мест, </a:t>
            </a:r>
            <a:r>
              <a:rPr lang="ru-RU" altLang="ru-RU" sz="1000" dirty="0"/>
              <a:t>обеспечению прироста налоговых отчислений, </a:t>
            </a:r>
            <a:r>
              <a:rPr lang="ru-RU" altLang="ru-RU" sz="1000" dirty="0">
                <a:cs typeface="Times New Roman" panose="02020603050405020304" pitchFamily="18" charset="0"/>
              </a:rPr>
              <a:t>обеспечению софинансирования проекта </a:t>
            </a:r>
          </a:p>
          <a:p>
            <a:pPr algn="just" eaLnBrk="1" hangingPunct="1">
              <a:spcBef>
                <a:spcPct val="0"/>
              </a:spcBef>
              <a:buFont typeface="Wingdings" panose="05000000000000000000" pitchFamily="2" charset="2"/>
              <a:buChar char="v"/>
            </a:pPr>
            <a:endParaRPr lang="ru-RU" altLang="ru-RU" sz="1000" dirty="0">
              <a:solidFill>
                <a:srgbClr val="FF0000"/>
              </a:solidFill>
              <a:cs typeface="Times New Roman" panose="02020603050405020304" pitchFamily="18" charset="0"/>
            </a:endParaRPr>
          </a:p>
          <a:p>
            <a:pPr algn="just" eaLnBrk="1" hangingPunct="1">
              <a:spcBef>
                <a:spcPct val="0"/>
              </a:spcBef>
              <a:buFont typeface="Wingdings" panose="05000000000000000000" pitchFamily="2" charset="2"/>
              <a:buChar char="ü"/>
            </a:pPr>
            <a:r>
              <a:rPr lang="ru-RU" altLang="ru-RU" sz="1000" dirty="0">
                <a:solidFill>
                  <a:srgbClr val="FF0000"/>
                </a:solidFill>
                <a:cs typeface="Times New Roman" panose="02020603050405020304" pitchFamily="18" charset="0"/>
              </a:rPr>
              <a:t>штраф в размере 0,5% от суммы займа</a:t>
            </a:r>
          </a:p>
          <a:p>
            <a:pPr algn="just" eaLnBrk="1" hangingPunct="1">
              <a:spcBef>
                <a:spcPct val="0"/>
              </a:spcBef>
              <a:buFontTx/>
              <a:buNone/>
            </a:pPr>
            <a:r>
              <a:rPr lang="ru-RU" altLang="ru-RU" sz="1000" dirty="0">
                <a:solidFill>
                  <a:srgbClr val="FF0000"/>
                </a:solidFill>
                <a:cs typeface="Times New Roman" panose="02020603050405020304" pitchFamily="18" charset="0"/>
              </a:rPr>
              <a:t>      </a:t>
            </a:r>
            <a:r>
              <a:rPr lang="ru-RU" altLang="ru-RU" sz="900" dirty="0">
                <a:solidFill>
                  <a:srgbClr val="FF0000"/>
                </a:solidFill>
                <a:cs typeface="Times New Roman" panose="02020603050405020304" pitchFamily="18" charset="0"/>
              </a:rPr>
              <a:t>Обязанность предоставления документов при этом сохраняется</a:t>
            </a:r>
            <a:endParaRPr lang="ru-RU" altLang="ru-RU" sz="900" dirty="0">
              <a:solidFill>
                <a:srgbClr val="FF0000"/>
              </a:solidFill>
            </a:endParaRPr>
          </a:p>
        </p:txBody>
      </p:sp>
      <p:sp>
        <p:nvSpPr>
          <p:cNvPr id="8" name="TextBox 9">
            <a:extLst>
              <a:ext uri="{FF2B5EF4-FFF2-40B4-BE49-F238E27FC236}">
                <a16:creationId xmlns:a16="http://schemas.microsoft.com/office/drawing/2014/main" xmlns="" id="{5967A6C0-E61C-2A7B-B47B-E272B69FFD03}"/>
              </a:ext>
            </a:extLst>
          </p:cNvPr>
          <p:cNvSpPr txBox="1">
            <a:spLocks noChangeArrowheads="1"/>
          </p:cNvSpPr>
          <p:nvPr/>
        </p:nvSpPr>
        <p:spPr bwMode="auto">
          <a:xfrm>
            <a:off x="964180" y="1527417"/>
            <a:ext cx="4640263" cy="246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lnSpc>
                <a:spcPct val="70000"/>
              </a:lnSpc>
              <a:spcBef>
                <a:spcPct val="0"/>
              </a:spcBef>
              <a:spcAft>
                <a:spcPts val="600"/>
              </a:spcAft>
              <a:buFont typeface="Wingdings" panose="05000000000000000000" pitchFamily="2" charset="2"/>
              <a:buChar char="v"/>
            </a:pPr>
            <a:r>
              <a:rPr lang="ru-RU" altLang="ru-RU" sz="1000" dirty="0">
                <a:cs typeface="Times New Roman" panose="02020603050405020304" pitchFamily="18" charset="0"/>
              </a:rPr>
              <a:t>несвоевременное поступлении платежа по возврату суммы займа и процентов за пользование займом </a:t>
            </a:r>
          </a:p>
          <a:p>
            <a:pPr algn="just" eaLnBrk="1" hangingPunct="1">
              <a:lnSpc>
                <a:spcPct val="70000"/>
              </a:lnSpc>
              <a:spcBef>
                <a:spcPct val="0"/>
              </a:spcBef>
              <a:spcAft>
                <a:spcPts val="600"/>
              </a:spcAft>
              <a:buFont typeface="Wingdings" panose="05000000000000000000" pitchFamily="2" charset="2"/>
              <a:buChar char="ü"/>
            </a:pPr>
            <a:r>
              <a:rPr lang="ru-RU" altLang="ru-RU" sz="1000" dirty="0">
                <a:solidFill>
                  <a:srgbClr val="FF0000"/>
                </a:solidFill>
                <a:cs typeface="Times New Roman" panose="02020603050405020304" pitchFamily="18" charset="0"/>
              </a:rPr>
              <a:t>начисляется неустойка в размере 20% годовых за весь период просрочки </a:t>
            </a:r>
          </a:p>
          <a:p>
            <a:pPr algn="just" eaLnBrk="1" hangingPunct="1">
              <a:lnSpc>
                <a:spcPct val="80000"/>
              </a:lnSpc>
              <a:spcBef>
                <a:spcPct val="0"/>
              </a:spcBef>
              <a:spcAft>
                <a:spcPts val="600"/>
              </a:spcAft>
              <a:buFont typeface="Wingdings" panose="05000000000000000000" pitchFamily="2" charset="2"/>
              <a:buChar char="v"/>
            </a:pPr>
            <a:endParaRPr lang="ru-RU" altLang="ru-RU" sz="1000" dirty="0">
              <a:cs typeface="Times New Roman" panose="02020603050405020304" pitchFamily="18" charset="0"/>
            </a:endParaRPr>
          </a:p>
          <a:p>
            <a:pPr algn="just" eaLnBrk="1" hangingPunct="1">
              <a:lnSpc>
                <a:spcPct val="80000"/>
              </a:lnSpc>
              <a:spcBef>
                <a:spcPct val="0"/>
              </a:spcBef>
              <a:spcAft>
                <a:spcPts val="600"/>
              </a:spcAft>
              <a:buFont typeface="Wingdings" panose="05000000000000000000" pitchFamily="2" charset="2"/>
              <a:buChar char="v"/>
            </a:pPr>
            <a:endParaRPr lang="ru-RU" altLang="ru-RU" sz="1000" dirty="0">
              <a:cs typeface="Times New Roman" panose="02020603050405020304" pitchFamily="18" charset="0"/>
            </a:endParaRPr>
          </a:p>
          <a:p>
            <a:pPr algn="just" eaLnBrk="1" hangingPunct="1">
              <a:lnSpc>
                <a:spcPct val="70000"/>
              </a:lnSpc>
              <a:spcBef>
                <a:spcPct val="0"/>
              </a:spcBef>
              <a:spcAft>
                <a:spcPts val="600"/>
              </a:spcAft>
              <a:buFont typeface="Wingdings" panose="05000000000000000000" pitchFamily="2" charset="2"/>
              <a:buChar char="v"/>
            </a:pPr>
            <a:r>
              <a:rPr lang="ru-RU" altLang="ru-RU" sz="1000" dirty="0">
                <a:cs typeface="Times New Roman" panose="02020603050405020304" pitchFamily="18" charset="0"/>
              </a:rPr>
              <a:t>использовании займа не по целевому назначению </a:t>
            </a:r>
          </a:p>
          <a:p>
            <a:pPr algn="just" eaLnBrk="1" hangingPunct="1">
              <a:lnSpc>
                <a:spcPct val="70000"/>
              </a:lnSpc>
              <a:spcBef>
                <a:spcPct val="0"/>
              </a:spcBef>
              <a:spcAft>
                <a:spcPts val="600"/>
              </a:spcAft>
              <a:buFont typeface="Wingdings" panose="05000000000000000000" pitchFamily="2" charset="2"/>
              <a:buChar char="ü"/>
            </a:pPr>
            <a:r>
              <a:rPr lang="ru-RU" altLang="ru-RU" sz="1000" dirty="0">
                <a:solidFill>
                  <a:srgbClr val="FF0000"/>
                </a:solidFill>
                <a:cs typeface="Times New Roman" panose="02020603050405020304" pitchFamily="18" charset="0"/>
              </a:rPr>
              <a:t>процентная ставка пересчитывается на 1,5 ключевой ставки Банка России за весь период пользования займом</a:t>
            </a:r>
          </a:p>
          <a:p>
            <a:pPr algn="just" eaLnBrk="1" hangingPunct="1">
              <a:lnSpc>
                <a:spcPct val="80000"/>
              </a:lnSpc>
              <a:spcBef>
                <a:spcPct val="0"/>
              </a:spcBef>
              <a:spcAft>
                <a:spcPts val="600"/>
              </a:spcAft>
              <a:buFont typeface="Wingdings" panose="05000000000000000000" pitchFamily="2" charset="2"/>
              <a:buChar char="v"/>
            </a:pPr>
            <a:endParaRPr lang="ru-RU" altLang="ru-RU" sz="1000" dirty="0">
              <a:cs typeface="Times New Roman" panose="02020603050405020304" pitchFamily="18" charset="0"/>
            </a:endParaRPr>
          </a:p>
          <a:p>
            <a:pPr algn="just" eaLnBrk="1" hangingPunct="1">
              <a:lnSpc>
                <a:spcPct val="80000"/>
              </a:lnSpc>
              <a:spcBef>
                <a:spcPct val="0"/>
              </a:spcBef>
              <a:spcAft>
                <a:spcPts val="600"/>
              </a:spcAft>
              <a:buFont typeface="Wingdings" panose="05000000000000000000" pitchFamily="2" charset="2"/>
              <a:buChar char="v"/>
            </a:pPr>
            <a:endParaRPr lang="ru-RU" altLang="ru-RU" sz="1000" dirty="0">
              <a:cs typeface="Times New Roman" panose="02020603050405020304" pitchFamily="18" charset="0"/>
            </a:endParaRPr>
          </a:p>
          <a:p>
            <a:pPr algn="just" eaLnBrk="1" hangingPunct="1">
              <a:lnSpc>
                <a:spcPct val="70000"/>
              </a:lnSpc>
              <a:spcBef>
                <a:spcPct val="0"/>
              </a:spcBef>
              <a:spcAft>
                <a:spcPts val="600"/>
              </a:spcAft>
              <a:buFont typeface="Wingdings" panose="05000000000000000000" pitchFamily="2" charset="2"/>
              <a:buChar char="v"/>
            </a:pPr>
            <a:r>
              <a:rPr lang="ru-RU" altLang="ru-RU" sz="1000" dirty="0">
                <a:cs typeface="Times New Roman" panose="02020603050405020304" pitchFamily="18" charset="0"/>
              </a:rPr>
              <a:t>несвоевременное предоставление либо не предоставление заемщиком документов, подтверждающих целевое использование полученного займа  </a:t>
            </a:r>
          </a:p>
          <a:p>
            <a:pPr algn="just">
              <a:lnSpc>
                <a:spcPct val="70000"/>
              </a:lnSpc>
              <a:spcBef>
                <a:spcPct val="0"/>
              </a:spcBef>
              <a:spcAft>
                <a:spcPts val="600"/>
              </a:spcAft>
              <a:buFont typeface="Wingdings" panose="05000000000000000000" pitchFamily="2" charset="2"/>
              <a:buChar char="ü"/>
            </a:pPr>
            <a:r>
              <a:rPr lang="ru-RU" altLang="ru-RU" sz="1000" dirty="0">
                <a:solidFill>
                  <a:srgbClr val="FF0000"/>
                </a:solidFill>
                <a:cs typeface="Times New Roman" panose="02020603050405020304" pitchFamily="18" charset="0"/>
              </a:rPr>
              <a:t>штраф в размере 5% от суммы займа</a:t>
            </a:r>
          </a:p>
        </p:txBody>
      </p:sp>
    </p:spTree>
    <p:extLst>
      <p:ext uri="{BB962C8B-B14F-4D97-AF65-F5344CB8AC3E}">
        <p14:creationId xmlns:p14="http://schemas.microsoft.com/office/powerpoint/2010/main" val="495055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xmlns="" id="{440A2D58-2570-92E9-FC3E-68D9793BAC81}"/>
              </a:ext>
            </a:extLst>
          </p:cNvPr>
          <p:cNvSpPr/>
          <p:nvPr/>
        </p:nvSpPr>
        <p:spPr>
          <a:xfrm>
            <a:off x="4275970" y="2030397"/>
            <a:ext cx="1833882" cy="507832"/>
          </a:xfrm>
          <a:prstGeom prst="rect">
            <a:avLst/>
          </a:prstGeom>
          <a:solidFill>
            <a:schemeClr val="accent1">
              <a:lumMod val="50000"/>
            </a:schemeClr>
          </a:solidFill>
          <a:ln w="6350">
            <a:solidFill>
              <a:schemeClr val="accent1">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ru-RU" sz="800" b="1" dirty="0">
              <a:solidFill>
                <a:schemeClr val="bg1"/>
              </a:solidFill>
            </a:endParaRPr>
          </a:p>
          <a:p>
            <a:pPr algn="ctr">
              <a:defRPr/>
            </a:pPr>
            <a:endParaRPr lang="ru-RU" sz="800" b="1" dirty="0">
              <a:solidFill>
                <a:schemeClr val="bg1"/>
              </a:solidFill>
            </a:endParaRPr>
          </a:p>
          <a:p>
            <a:pPr algn="ctr">
              <a:defRPr/>
            </a:pPr>
            <a:r>
              <a:rPr lang="ru-RU" sz="900" b="1" dirty="0">
                <a:solidFill>
                  <a:schemeClr val="bg1"/>
                </a:solidFill>
                <a:latin typeface="Times New Roman" panose="02020603050405020304" pitchFamily="18" charset="0"/>
                <a:cs typeface="Times New Roman" panose="02020603050405020304" pitchFamily="18" charset="0"/>
              </a:rPr>
              <a:t>Сумма займа от Фонда </a:t>
            </a:r>
          </a:p>
          <a:p>
            <a:pPr algn="ctr">
              <a:defRPr/>
            </a:pPr>
            <a:r>
              <a:rPr lang="ru-RU" sz="900" b="1" dirty="0">
                <a:solidFill>
                  <a:schemeClr val="bg1"/>
                </a:solidFill>
                <a:latin typeface="Times New Roman" panose="02020603050405020304" pitchFamily="18" charset="0"/>
                <a:cs typeface="Times New Roman" panose="02020603050405020304" pitchFamily="18" charset="0"/>
              </a:rPr>
              <a:t>10  млн. руб.</a:t>
            </a:r>
          </a:p>
          <a:p>
            <a:pPr algn="ctr" eaLnBrk="1" hangingPunct="1">
              <a:defRPr/>
            </a:pPr>
            <a:endParaRPr lang="ru-RU" dirty="0"/>
          </a:p>
        </p:txBody>
      </p:sp>
      <p:sp>
        <p:nvSpPr>
          <p:cNvPr id="6" name="object 2">
            <a:extLst>
              <a:ext uri="{FF2B5EF4-FFF2-40B4-BE49-F238E27FC236}">
                <a16:creationId xmlns:a16="http://schemas.microsoft.com/office/drawing/2014/main" xmlns="" id="{706EAE54-B409-1A7E-90FB-63F41493DAD0}"/>
              </a:ext>
            </a:extLst>
          </p:cNvPr>
          <p:cNvSpPr txBox="1"/>
          <p:nvPr/>
        </p:nvSpPr>
        <p:spPr>
          <a:xfrm>
            <a:off x="1468073" y="1869788"/>
            <a:ext cx="2317517" cy="297967"/>
          </a:xfrm>
          <a:prstGeom prst="rect">
            <a:avLst/>
          </a:prstGeom>
        </p:spPr>
        <p:txBody>
          <a:bodyPr wrap="square" lIns="0" tIns="13335" rIns="0" bIns="0">
            <a:spAutoFit/>
          </a:bodyPr>
          <a:lstStyle/>
          <a:p>
            <a:pPr marL="12700" eaLnBrk="1" hangingPunct="1">
              <a:lnSpc>
                <a:spcPct val="150000"/>
              </a:lnSpc>
              <a:spcBef>
                <a:spcPts val="105"/>
              </a:spcBef>
              <a:defRPr/>
            </a:pP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Бюджет проекта: </a:t>
            </a:r>
            <a:r>
              <a:rPr lang="ru-RU" sz="1400" dirty="0">
                <a:solidFill>
                  <a:srgbClr val="C00000"/>
                </a:solidFill>
                <a:latin typeface="Times New Roman" panose="02020603050405020304" pitchFamily="18" charset="0"/>
                <a:cs typeface="Times New Roman" panose="02020603050405020304" pitchFamily="18" charset="0"/>
              </a:rPr>
              <a:t>15 млн. руб.</a:t>
            </a:r>
            <a:endParaRPr sz="1400" dirty="0">
              <a:solidFill>
                <a:srgbClr val="C000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xmlns="" id="{4483E817-CB2B-7CB9-BEC6-8C860B7B4080}"/>
              </a:ext>
            </a:extLst>
          </p:cNvPr>
          <p:cNvSpPr txBox="1"/>
          <p:nvPr/>
        </p:nvSpPr>
        <p:spPr>
          <a:xfrm>
            <a:off x="6836088" y="2041507"/>
            <a:ext cx="2106576" cy="507831"/>
          </a:xfrm>
          <a:prstGeom prst="rect">
            <a:avLst/>
          </a:prstGeom>
          <a:solidFill>
            <a:schemeClr val="accent1">
              <a:lumMod val="50000"/>
            </a:schemeClr>
          </a:solidFill>
          <a:ln>
            <a:noFill/>
          </a:ln>
        </p:spPr>
        <p:txBody>
          <a:bodyPr wrap="square">
            <a:spAutoFit/>
          </a:bodyPr>
          <a:lstStyle/>
          <a:p>
            <a:pPr algn="ctr" eaLnBrk="1" hangingPunct="1">
              <a:defRPr/>
            </a:pPr>
            <a:r>
              <a:rPr lang="ru-RU" sz="900" b="1" dirty="0">
                <a:solidFill>
                  <a:schemeClr val="bg1"/>
                </a:solidFill>
                <a:latin typeface="Times New Roman" panose="02020603050405020304" pitchFamily="18" charset="0"/>
                <a:cs typeface="Times New Roman" panose="02020603050405020304" pitchFamily="18" charset="0"/>
              </a:rPr>
              <a:t>Собственные средства, </a:t>
            </a:r>
          </a:p>
          <a:p>
            <a:pPr algn="ctr" eaLnBrk="1" hangingPunct="1">
              <a:defRPr/>
            </a:pPr>
            <a:r>
              <a:rPr lang="ru-RU" sz="900" b="1" dirty="0">
                <a:solidFill>
                  <a:schemeClr val="bg1"/>
                </a:solidFill>
                <a:latin typeface="Times New Roman" panose="02020603050405020304" pitchFamily="18" charset="0"/>
                <a:cs typeface="Times New Roman" panose="02020603050405020304" pitchFamily="18" charset="0"/>
              </a:rPr>
              <a:t>кредиты коммерческих банков </a:t>
            </a:r>
          </a:p>
          <a:p>
            <a:pPr algn="ctr" eaLnBrk="1" hangingPunct="1">
              <a:defRPr/>
            </a:pPr>
            <a:r>
              <a:rPr lang="ru-RU" sz="900" b="1" dirty="0">
                <a:solidFill>
                  <a:schemeClr val="bg1"/>
                </a:solidFill>
                <a:latin typeface="Times New Roman" panose="02020603050405020304" pitchFamily="18" charset="0"/>
                <a:cs typeface="Times New Roman" panose="02020603050405020304" pitchFamily="18" charset="0"/>
              </a:rPr>
              <a:t>5 млн. руб.</a:t>
            </a:r>
          </a:p>
        </p:txBody>
      </p:sp>
      <p:sp>
        <p:nvSpPr>
          <p:cNvPr id="11" name="object 2">
            <a:extLst>
              <a:ext uri="{FF2B5EF4-FFF2-40B4-BE49-F238E27FC236}">
                <a16:creationId xmlns:a16="http://schemas.microsoft.com/office/drawing/2014/main" xmlns="" id="{D473BF8D-AA6E-26C4-A257-2882C6A6A125}"/>
              </a:ext>
            </a:extLst>
          </p:cNvPr>
          <p:cNvSpPr txBox="1"/>
          <p:nvPr/>
        </p:nvSpPr>
        <p:spPr>
          <a:xfrm>
            <a:off x="1462473" y="2236523"/>
            <a:ext cx="2726422" cy="297967"/>
          </a:xfrm>
          <a:prstGeom prst="rect">
            <a:avLst/>
          </a:prstGeom>
        </p:spPr>
        <p:txBody>
          <a:bodyPr wrap="square" lIns="0" tIns="13335" rIns="0" bIns="0">
            <a:spAutoFit/>
          </a:bodyPr>
          <a:lstStyle/>
          <a:p>
            <a:pPr marL="12700" eaLnBrk="1" hangingPunct="1">
              <a:lnSpc>
                <a:spcPct val="150000"/>
              </a:lnSpc>
              <a:spcBef>
                <a:spcPts val="105"/>
              </a:spcBef>
              <a:defRPr/>
            </a:pPr>
            <a:r>
              <a:rPr lang="ru-RU" sz="1400" dirty="0">
                <a:solidFill>
                  <a:schemeClr val="tx1">
                    <a:lumMod val="75000"/>
                    <a:lumOff val="25000"/>
                  </a:schemeClr>
                </a:solidFill>
                <a:latin typeface="Times New Roman" panose="02020603050405020304" pitchFamily="18" charset="0"/>
                <a:cs typeface="Times New Roman" panose="02020603050405020304" pitchFamily="18" charset="0"/>
              </a:rPr>
              <a:t>Цель: </a:t>
            </a:r>
            <a:r>
              <a:rPr lang="ru-RU" sz="1400" dirty="0">
                <a:solidFill>
                  <a:srgbClr val="C00000"/>
                </a:solidFill>
                <a:latin typeface="Times New Roman" panose="02020603050405020304" pitchFamily="18" charset="0"/>
                <a:cs typeface="Times New Roman" panose="02020603050405020304" pitchFamily="18" charset="0"/>
              </a:rPr>
              <a:t>приобретение оборудования</a:t>
            </a:r>
            <a:endParaRPr sz="1400" dirty="0">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xmlns="" id="{D2E765A1-79C2-7257-4B1C-45BA91489D39}"/>
              </a:ext>
            </a:extLst>
          </p:cNvPr>
          <p:cNvSpPr txBox="1"/>
          <p:nvPr/>
        </p:nvSpPr>
        <p:spPr>
          <a:xfrm>
            <a:off x="2048502" y="5007354"/>
            <a:ext cx="1230312" cy="207963"/>
          </a:xfrm>
          <a:prstGeom prst="rect">
            <a:avLst/>
          </a:prstGeom>
          <a:noFill/>
        </p:spPr>
        <p:txBody>
          <a:bodyPr>
            <a:spAutoFit/>
          </a:bodyPr>
          <a:lstStyle/>
          <a:p>
            <a:pPr algn="r" eaLnBrk="1" hangingPunct="1">
              <a:defRPr/>
            </a:pPr>
            <a:r>
              <a:rPr lang="ru-RU" sz="750" dirty="0">
                <a:solidFill>
                  <a:schemeClr val="bg1">
                    <a:lumMod val="65000"/>
                  </a:schemeClr>
                </a:solidFill>
              </a:rPr>
              <a:t>до 120 мес</a:t>
            </a:r>
          </a:p>
        </p:txBody>
      </p:sp>
      <p:graphicFrame>
        <p:nvGraphicFramePr>
          <p:cNvPr id="13" name="object 16">
            <a:extLst>
              <a:ext uri="{FF2B5EF4-FFF2-40B4-BE49-F238E27FC236}">
                <a16:creationId xmlns:a16="http://schemas.microsoft.com/office/drawing/2014/main" xmlns="" id="{5B47C2A7-20F9-F94E-E262-09439CED2245}"/>
              </a:ext>
            </a:extLst>
          </p:cNvPr>
          <p:cNvGraphicFramePr>
            <a:graphicFrameLocks noGrp="1"/>
          </p:cNvGraphicFramePr>
          <p:nvPr>
            <p:extLst>
              <p:ext uri="{D42A27DB-BD31-4B8C-83A1-F6EECF244321}">
                <p14:modId xmlns:p14="http://schemas.microsoft.com/office/powerpoint/2010/main" val="3927358012"/>
              </p:ext>
            </p:extLst>
          </p:nvPr>
        </p:nvGraphicFramePr>
        <p:xfrm>
          <a:off x="1613527" y="3797679"/>
          <a:ext cx="1427162" cy="168275"/>
        </p:xfrm>
        <a:graphic>
          <a:graphicData uri="http://schemas.openxmlformats.org/drawingml/2006/table">
            <a:tbl>
              <a:tblPr firstRow="1" bandRow="1">
                <a:tableStyleId>{2D5ABB26-0587-4C30-8999-92F81FD0307C}</a:tableStyleId>
              </a:tblPr>
              <a:tblGrid>
                <a:gridCol w="1427162">
                  <a:extLst>
                    <a:ext uri="{9D8B030D-6E8A-4147-A177-3AD203B41FA5}">
                      <a16:colId xmlns:a16="http://schemas.microsoft.com/office/drawing/2014/main" xmlns="" val="20000"/>
                    </a:ext>
                  </a:extLst>
                </a:gridCol>
              </a:tblGrid>
              <a:tr h="168275">
                <a:tc>
                  <a:txBody>
                    <a:bodyPr/>
                    <a:lstStyle/>
                    <a:p>
                      <a:pPr marL="75565">
                        <a:lnSpc>
                          <a:spcPct val="100000"/>
                        </a:lnSpc>
                        <a:spcBef>
                          <a:spcPts val="409"/>
                        </a:spcBef>
                      </a:pPr>
                      <a:endParaRPr sz="800" dirty="0">
                        <a:latin typeface="Calibri"/>
                        <a:cs typeface="Calibri"/>
                      </a:endParaRPr>
                    </a:p>
                  </a:txBody>
                  <a:tcPr marL="0" marR="0" marT="38964" marB="0"/>
                </a:tc>
                <a:extLst>
                  <a:ext uri="{0D108BD9-81ED-4DB2-BD59-A6C34878D82A}">
                    <a16:rowId xmlns:a16="http://schemas.microsoft.com/office/drawing/2014/main" xmlns="" val="10000"/>
                  </a:ext>
                </a:extLst>
              </a:tr>
            </a:tbl>
          </a:graphicData>
        </a:graphic>
      </p:graphicFrame>
      <p:cxnSp>
        <p:nvCxnSpPr>
          <p:cNvPr id="14" name="Прямая соединительная линия 13">
            <a:extLst>
              <a:ext uri="{FF2B5EF4-FFF2-40B4-BE49-F238E27FC236}">
                <a16:creationId xmlns:a16="http://schemas.microsoft.com/office/drawing/2014/main" xmlns="" id="{644C581B-78E9-F2E2-83D1-3EE7FF783F15}"/>
              </a:ext>
            </a:extLst>
          </p:cNvPr>
          <p:cNvCxnSpPr>
            <a:cxnSpLocks/>
          </p:cNvCxnSpPr>
          <p:nvPr/>
        </p:nvCxnSpPr>
        <p:spPr>
          <a:xfrm flipV="1">
            <a:off x="1780214" y="4319967"/>
            <a:ext cx="1449388" cy="317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a:extLst>
              <a:ext uri="{FF2B5EF4-FFF2-40B4-BE49-F238E27FC236}">
                <a16:creationId xmlns:a16="http://schemas.microsoft.com/office/drawing/2014/main" xmlns="" id="{9E727DA0-85AA-B5E6-FFB0-314B48348714}"/>
              </a:ext>
            </a:extLst>
          </p:cNvPr>
          <p:cNvCxnSpPr>
            <a:cxnSpLocks/>
          </p:cNvCxnSpPr>
          <p:nvPr/>
        </p:nvCxnSpPr>
        <p:spPr>
          <a:xfrm>
            <a:off x="1780214" y="4323142"/>
            <a:ext cx="620713" cy="0"/>
          </a:xfrm>
          <a:prstGeom prst="line">
            <a:avLst/>
          </a:prstGeom>
          <a:ln>
            <a:solidFill>
              <a:srgbClr val="FF0000"/>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xmlns="" id="{D2CCE7CB-138F-5DDB-AD26-28CE1A970A9F}"/>
              </a:ext>
            </a:extLst>
          </p:cNvPr>
          <p:cNvSpPr txBox="1"/>
          <p:nvPr/>
        </p:nvSpPr>
        <p:spPr>
          <a:xfrm>
            <a:off x="1700839" y="3988179"/>
            <a:ext cx="1925638" cy="219075"/>
          </a:xfrm>
          <a:prstGeom prst="rect">
            <a:avLst/>
          </a:prstGeom>
          <a:noFill/>
        </p:spPr>
        <p:txBody>
          <a:bodyPr>
            <a:spAutoFit/>
          </a:bodyPr>
          <a:lstStyle/>
          <a:p>
            <a:pPr eaLnBrk="1" hangingPunct="1">
              <a:defRPr/>
            </a:pPr>
            <a:r>
              <a:rPr lang="ru-RU" sz="825" dirty="0">
                <a:latin typeface="Times New Roman" panose="02020603050405020304" pitchFamily="18" charset="0"/>
                <a:cs typeface="Times New Roman" panose="02020603050405020304" pitchFamily="18" charset="0"/>
              </a:rPr>
              <a:t>Сумма займа            </a:t>
            </a:r>
            <a:r>
              <a:rPr lang="ru-RU" sz="825" dirty="0">
                <a:solidFill>
                  <a:srgbClr val="FF0000"/>
                </a:solidFill>
                <a:latin typeface="Times New Roman" panose="02020603050405020304" pitchFamily="18" charset="0"/>
                <a:cs typeface="Times New Roman" panose="02020603050405020304" pitchFamily="18" charset="0"/>
              </a:rPr>
              <a:t>10 000 000 руб.</a:t>
            </a:r>
          </a:p>
        </p:txBody>
      </p:sp>
      <p:sp>
        <p:nvSpPr>
          <p:cNvPr id="17" name="TextBox 16">
            <a:extLst>
              <a:ext uri="{FF2B5EF4-FFF2-40B4-BE49-F238E27FC236}">
                <a16:creationId xmlns:a16="http://schemas.microsoft.com/office/drawing/2014/main" xmlns="" id="{E2637F99-F9AC-8CCF-F73C-C7DF1EFDBB99}"/>
              </a:ext>
            </a:extLst>
          </p:cNvPr>
          <p:cNvSpPr txBox="1"/>
          <p:nvPr/>
        </p:nvSpPr>
        <p:spPr>
          <a:xfrm>
            <a:off x="2048502" y="4335842"/>
            <a:ext cx="1230312" cy="207962"/>
          </a:xfrm>
          <a:prstGeom prst="rect">
            <a:avLst/>
          </a:prstGeom>
          <a:noFill/>
        </p:spPr>
        <p:txBody>
          <a:bodyPr>
            <a:spAutoFit/>
          </a:bodyPr>
          <a:lstStyle/>
          <a:p>
            <a:pPr algn="r" eaLnBrk="1" hangingPunct="1">
              <a:defRPr/>
            </a:pPr>
            <a:r>
              <a:rPr lang="ru-RU" sz="750" dirty="0">
                <a:solidFill>
                  <a:schemeClr val="bg1">
                    <a:lumMod val="65000"/>
                  </a:schemeClr>
                </a:solidFill>
              </a:rPr>
              <a:t>до 40 000 000 р</a:t>
            </a:r>
          </a:p>
        </p:txBody>
      </p:sp>
      <p:graphicFrame>
        <p:nvGraphicFramePr>
          <p:cNvPr id="18" name="object 16">
            <a:extLst>
              <a:ext uri="{FF2B5EF4-FFF2-40B4-BE49-F238E27FC236}">
                <a16:creationId xmlns:a16="http://schemas.microsoft.com/office/drawing/2014/main" xmlns="" id="{6BAFF505-F7A3-FE6F-D50D-264E00456F0D}"/>
              </a:ext>
            </a:extLst>
          </p:cNvPr>
          <p:cNvGraphicFramePr>
            <a:graphicFrameLocks noGrp="1"/>
          </p:cNvGraphicFramePr>
          <p:nvPr>
            <p:extLst>
              <p:ext uri="{D42A27DB-BD31-4B8C-83A1-F6EECF244321}">
                <p14:modId xmlns:p14="http://schemas.microsoft.com/office/powerpoint/2010/main" val="4104206245"/>
              </p:ext>
            </p:extLst>
          </p:nvPr>
        </p:nvGraphicFramePr>
        <p:xfrm>
          <a:off x="1611939" y="4777167"/>
          <a:ext cx="1427163" cy="168275"/>
        </p:xfrm>
        <a:graphic>
          <a:graphicData uri="http://schemas.openxmlformats.org/drawingml/2006/table">
            <a:tbl>
              <a:tblPr firstRow="1" bandRow="1">
                <a:tableStyleId>{2D5ABB26-0587-4C30-8999-92F81FD0307C}</a:tableStyleId>
              </a:tblPr>
              <a:tblGrid>
                <a:gridCol w="1427163">
                  <a:extLst>
                    <a:ext uri="{9D8B030D-6E8A-4147-A177-3AD203B41FA5}">
                      <a16:colId xmlns:a16="http://schemas.microsoft.com/office/drawing/2014/main" xmlns="" val="20000"/>
                    </a:ext>
                  </a:extLst>
                </a:gridCol>
              </a:tblGrid>
              <a:tr h="168275">
                <a:tc>
                  <a:txBody>
                    <a:bodyPr/>
                    <a:lstStyle/>
                    <a:p>
                      <a:pPr marL="75565">
                        <a:lnSpc>
                          <a:spcPct val="100000"/>
                        </a:lnSpc>
                        <a:spcBef>
                          <a:spcPts val="409"/>
                        </a:spcBef>
                      </a:pPr>
                      <a:endParaRPr sz="800" dirty="0">
                        <a:latin typeface="Calibri"/>
                        <a:cs typeface="Calibri"/>
                      </a:endParaRPr>
                    </a:p>
                  </a:txBody>
                  <a:tcPr marL="0" marR="0" marT="38964" marB="0"/>
                </a:tc>
                <a:extLst>
                  <a:ext uri="{0D108BD9-81ED-4DB2-BD59-A6C34878D82A}">
                    <a16:rowId xmlns:a16="http://schemas.microsoft.com/office/drawing/2014/main" xmlns="" val="10000"/>
                  </a:ext>
                </a:extLst>
              </a:tr>
            </a:tbl>
          </a:graphicData>
        </a:graphic>
      </p:graphicFrame>
      <p:cxnSp>
        <p:nvCxnSpPr>
          <p:cNvPr id="19" name="Прямая соединительная линия 18">
            <a:extLst>
              <a:ext uri="{FF2B5EF4-FFF2-40B4-BE49-F238E27FC236}">
                <a16:creationId xmlns:a16="http://schemas.microsoft.com/office/drawing/2014/main" xmlns="" id="{012EA17E-607F-EB96-03F3-E4158A59F67D}"/>
              </a:ext>
            </a:extLst>
          </p:cNvPr>
          <p:cNvCxnSpPr>
            <a:cxnSpLocks/>
          </p:cNvCxnSpPr>
          <p:nvPr/>
        </p:nvCxnSpPr>
        <p:spPr>
          <a:xfrm>
            <a:off x="1780214" y="4978779"/>
            <a:ext cx="10858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xmlns="" id="{DAC06D53-EF52-7143-1084-04A7A3DB3210}"/>
              </a:ext>
            </a:extLst>
          </p:cNvPr>
          <p:cNvCxnSpPr>
            <a:cxnSpLocks/>
          </p:cNvCxnSpPr>
          <p:nvPr/>
        </p:nvCxnSpPr>
        <p:spPr>
          <a:xfrm>
            <a:off x="1780214" y="4978779"/>
            <a:ext cx="1450975" cy="0"/>
          </a:xfrm>
          <a:prstGeom prst="line">
            <a:avLst/>
          </a:prstGeom>
          <a:ln>
            <a:solidFill>
              <a:srgbClr val="FF0000"/>
            </a:solidFill>
            <a:headEnd type="none"/>
            <a:tailEnd type="ova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xmlns="" id="{51A7D7DF-B273-1315-286F-468057EE941A}"/>
              </a:ext>
            </a:extLst>
          </p:cNvPr>
          <p:cNvSpPr txBox="1"/>
          <p:nvPr/>
        </p:nvSpPr>
        <p:spPr>
          <a:xfrm>
            <a:off x="1719889" y="4704142"/>
            <a:ext cx="1824038" cy="219075"/>
          </a:xfrm>
          <a:prstGeom prst="rect">
            <a:avLst/>
          </a:prstGeom>
          <a:noFill/>
        </p:spPr>
        <p:txBody>
          <a:bodyPr>
            <a:spAutoFit/>
          </a:bodyPr>
          <a:lstStyle/>
          <a:p>
            <a:pPr eaLnBrk="1" hangingPunct="1">
              <a:defRPr/>
            </a:pPr>
            <a:r>
              <a:rPr lang="ru-RU" sz="825" dirty="0">
                <a:latin typeface="Times New Roman" panose="02020603050405020304" pitchFamily="18" charset="0"/>
                <a:cs typeface="Times New Roman" panose="02020603050405020304" pitchFamily="18" charset="0"/>
              </a:rPr>
              <a:t>Срок займа                       </a:t>
            </a:r>
            <a:r>
              <a:rPr lang="ru-RU" sz="825" dirty="0">
                <a:solidFill>
                  <a:srgbClr val="FF0000"/>
                </a:solidFill>
                <a:latin typeface="Times New Roman" panose="02020603050405020304" pitchFamily="18" charset="0"/>
                <a:cs typeface="Times New Roman" panose="02020603050405020304" pitchFamily="18" charset="0"/>
              </a:rPr>
              <a:t>120 мес.</a:t>
            </a:r>
          </a:p>
        </p:txBody>
      </p:sp>
      <p:sp>
        <p:nvSpPr>
          <p:cNvPr id="22" name="TextBox 21">
            <a:extLst>
              <a:ext uri="{FF2B5EF4-FFF2-40B4-BE49-F238E27FC236}">
                <a16:creationId xmlns:a16="http://schemas.microsoft.com/office/drawing/2014/main" xmlns="" id="{C4035A1F-6533-9B2C-89A7-5376FD3B69AF}"/>
              </a:ext>
            </a:extLst>
          </p:cNvPr>
          <p:cNvSpPr txBox="1"/>
          <p:nvPr/>
        </p:nvSpPr>
        <p:spPr>
          <a:xfrm>
            <a:off x="3626477" y="3965954"/>
            <a:ext cx="2109787" cy="1338828"/>
          </a:xfrm>
          <a:prstGeom prst="rect">
            <a:avLst/>
          </a:prstGeom>
          <a:noFill/>
        </p:spPr>
        <p:txBody>
          <a:bodyPr>
            <a:spAutoFit/>
          </a:bodyPr>
          <a:lstStyle/>
          <a:p>
            <a:pPr eaLnBrk="1" hangingPunct="1">
              <a:defRPr/>
            </a:pPr>
            <a:r>
              <a:rPr lang="ru-RU" sz="900" dirty="0">
                <a:latin typeface="Times New Roman" panose="02020603050405020304" pitchFamily="18" charset="0"/>
                <a:cs typeface="Times New Roman" panose="02020603050405020304" pitchFamily="18" charset="0"/>
              </a:rPr>
              <a:t>Ставка</a:t>
            </a:r>
          </a:p>
          <a:p>
            <a:pPr eaLnBrk="1" hangingPunct="1">
              <a:defRPr/>
            </a:pPr>
            <a:r>
              <a:rPr lang="ru-RU" sz="900" dirty="0">
                <a:solidFill>
                  <a:srgbClr val="FF0000"/>
                </a:solidFill>
              </a:rPr>
              <a:t>5% </a:t>
            </a:r>
          </a:p>
          <a:p>
            <a:pPr eaLnBrk="1" hangingPunct="1">
              <a:defRPr/>
            </a:pPr>
            <a:endParaRPr lang="ru-RU" sz="900" dirty="0">
              <a:solidFill>
                <a:srgbClr val="FF0000"/>
              </a:solidFill>
            </a:endParaRPr>
          </a:p>
          <a:p>
            <a:pPr eaLnBrk="1" hangingPunct="1">
              <a:defRPr/>
            </a:pPr>
            <a:r>
              <a:rPr lang="ru-RU" sz="900" dirty="0">
                <a:solidFill>
                  <a:schemeClr val="tx1">
                    <a:lumMod val="95000"/>
                    <a:lumOff val="5000"/>
                  </a:schemeClr>
                </a:solidFill>
                <a:latin typeface="Times New Roman" panose="02020603050405020304" pitchFamily="18" charset="0"/>
                <a:cs typeface="Times New Roman" panose="02020603050405020304" pitchFamily="18" charset="0"/>
              </a:rPr>
              <a:t>Ежемесячный платеж основного долга </a:t>
            </a:r>
          </a:p>
          <a:p>
            <a:pPr eaLnBrk="1" hangingPunct="1">
              <a:defRPr/>
            </a:pPr>
            <a:r>
              <a:rPr lang="ru-RU" sz="900" dirty="0">
                <a:solidFill>
                  <a:srgbClr val="FF0000"/>
                </a:solidFill>
              </a:rPr>
              <a:t>83 333,33 руб.</a:t>
            </a:r>
          </a:p>
          <a:p>
            <a:pPr eaLnBrk="1" hangingPunct="1">
              <a:defRPr/>
            </a:pPr>
            <a:endParaRPr lang="ru-RU" sz="900" dirty="0">
              <a:solidFill>
                <a:srgbClr val="FF0000"/>
              </a:solidFill>
            </a:endParaRPr>
          </a:p>
          <a:p>
            <a:pPr eaLnBrk="1" hangingPunct="1">
              <a:defRPr/>
            </a:pPr>
            <a:r>
              <a:rPr lang="ru-RU" sz="900" dirty="0">
                <a:solidFill>
                  <a:schemeClr val="tx1">
                    <a:lumMod val="95000"/>
                    <a:lumOff val="5000"/>
                  </a:schemeClr>
                </a:solidFill>
                <a:latin typeface="Times New Roman" panose="02020603050405020304" pitchFamily="18" charset="0"/>
                <a:cs typeface="Times New Roman" panose="02020603050405020304" pitchFamily="18" charset="0"/>
              </a:rPr>
              <a:t>% за весь период кредитования</a:t>
            </a:r>
          </a:p>
          <a:p>
            <a:pPr eaLnBrk="1" hangingPunct="1">
              <a:defRPr/>
            </a:pPr>
            <a:r>
              <a:rPr lang="ru-RU" sz="900" dirty="0">
                <a:solidFill>
                  <a:srgbClr val="FF0000"/>
                </a:solidFill>
              </a:rPr>
              <a:t>2 520 730,67 руб.</a:t>
            </a:r>
          </a:p>
          <a:p>
            <a:pPr eaLnBrk="1" hangingPunct="1">
              <a:defRPr/>
            </a:pPr>
            <a:endParaRPr lang="ru-RU" sz="900" dirty="0">
              <a:solidFill>
                <a:srgbClr val="FF0000"/>
              </a:solidFill>
            </a:endParaRPr>
          </a:p>
        </p:txBody>
      </p:sp>
      <p:sp>
        <p:nvSpPr>
          <p:cNvPr id="23" name="Знак ''плюс'' 22">
            <a:extLst>
              <a:ext uri="{FF2B5EF4-FFF2-40B4-BE49-F238E27FC236}">
                <a16:creationId xmlns:a16="http://schemas.microsoft.com/office/drawing/2014/main" xmlns="" id="{40FABBA5-7D25-30C7-7CA6-EB13A656A202}"/>
              </a:ext>
            </a:extLst>
          </p:cNvPr>
          <p:cNvSpPr/>
          <p:nvPr/>
        </p:nvSpPr>
        <p:spPr>
          <a:xfrm>
            <a:off x="6372334" y="2255423"/>
            <a:ext cx="214312" cy="220662"/>
          </a:xfrm>
          <a:prstGeom prst="mathPlus">
            <a:avLst/>
          </a:prstGeom>
          <a:solidFill>
            <a:schemeClr val="accent1">
              <a:lumMod val="5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ysClr val="windowText" lastClr="000000"/>
              </a:solidFill>
            </a:endParaRPr>
          </a:p>
        </p:txBody>
      </p:sp>
      <p:sp>
        <p:nvSpPr>
          <p:cNvPr id="24" name="Стрелка: шеврон 23">
            <a:extLst>
              <a:ext uri="{FF2B5EF4-FFF2-40B4-BE49-F238E27FC236}">
                <a16:creationId xmlns:a16="http://schemas.microsoft.com/office/drawing/2014/main" xmlns="" id="{30765AA3-2D7E-95B2-952E-F68AC42BDDC3}"/>
              </a:ext>
            </a:extLst>
          </p:cNvPr>
          <p:cNvSpPr/>
          <p:nvPr/>
        </p:nvSpPr>
        <p:spPr>
          <a:xfrm>
            <a:off x="6482665" y="3483354"/>
            <a:ext cx="203200" cy="201613"/>
          </a:xfrm>
          <a:prstGeom prst="chevron">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25" name="Стрелка: шеврон 24">
            <a:extLst>
              <a:ext uri="{FF2B5EF4-FFF2-40B4-BE49-F238E27FC236}">
                <a16:creationId xmlns:a16="http://schemas.microsoft.com/office/drawing/2014/main" xmlns="" id="{1FC30670-1ABE-DEEB-0555-DFA7E550DC06}"/>
              </a:ext>
            </a:extLst>
          </p:cNvPr>
          <p:cNvSpPr/>
          <p:nvPr/>
        </p:nvSpPr>
        <p:spPr>
          <a:xfrm>
            <a:off x="6685865" y="3483354"/>
            <a:ext cx="204788" cy="201613"/>
          </a:xfrm>
          <a:prstGeom prst="chevron">
            <a:avLst>
              <a:gd name="adj" fmla="val 5312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26" name="object 2">
            <a:extLst>
              <a:ext uri="{FF2B5EF4-FFF2-40B4-BE49-F238E27FC236}">
                <a16:creationId xmlns:a16="http://schemas.microsoft.com/office/drawing/2014/main" xmlns="" id="{0881D4ED-5C39-60C4-D478-A43C9CD2E1C1}"/>
              </a:ext>
            </a:extLst>
          </p:cNvPr>
          <p:cNvSpPr txBox="1"/>
          <p:nvPr/>
        </p:nvSpPr>
        <p:spPr>
          <a:xfrm>
            <a:off x="6950978" y="3421442"/>
            <a:ext cx="2859087" cy="261937"/>
          </a:xfrm>
          <a:prstGeom prst="rect">
            <a:avLst/>
          </a:prstGeom>
        </p:spPr>
        <p:txBody>
          <a:bodyPr lIns="0" tIns="13335" rIns="0" bIns="0">
            <a:spAutoFit/>
          </a:bodyPr>
          <a:lstStyle/>
          <a:p>
            <a:pPr marL="12700" eaLnBrk="1" hangingPunct="1">
              <a:lnSpc>
                <a:spcPct val="150000"/>
              </a:lnSpc>
              <a:spcBef>
                <a:spcPts val="105"/>
              </a:spcBef>
              <a:defRPr/>
            </a:pPr>
            <a:r>
              <a:rPr lang="ru-RU" sz="1200" dirty="0">
                <a:solidFill>
                  <a:schemeClr val="tx1">
                    <a:lumMod val="75000"/>
                    <a:lumOff val="25000"/>
                  </a:schemeClr>
                </a:solidFill>
                <a:latin typeface="Times New Roman" panose="02020603050405020304" pitchFamily="18" charset="0"/>
                <a:cs typeface="Times New Roman" panose="02020603050405020304" pitchFamily="18" charset="0"/>
              </a:rPr>
              <a:t>Основные требования предоставления</a:t>
            </a:r>
            <a:endParaRPr sz="1200" dirty="0">
              <a:solidFill>
                <a:srgbClr val="FF0000"/>
              </a:solidFill>
              <a:latin typeface="Times New Roman" panose="02020603050405020304" pitchFamily="18" charset="0"/>
              <a:cs typeface="Times New Roman" panose="02020603050405020304" pitchFamily="18" charset="0"/>
            </a:endParaRPr>
          </a:p>
        </p:txBody>
      </p:sp>
      <p:cxnSp>
        <p:nvCxnSpPr>
          <p:cNvPr id="27" name="Прямая соединительная линия 26">
            <a:extLst>
              <a:ext uri="{FF2B5EF4-FFF2-40B4-BE49-F238E27FC236}">
                <a16:creationId xmlns:a16="http://schemas.microsoft.com/office/drawing/2014/main" xmlns="" id="{A6E4CCD8-2658-70A4-01D4-BDA4887D9E7D}"/>
              </a:ext>
            </a:extLst>
          </p:cNvPr>
          <p:cNvCxnSpPr>
            <a:cxnSpLocks/>
          </p:cNvCxnSpPr>
          <p:nvPr/>
        </p:nvCxnSpPr>
        <p:spPr>
          <a:xfrm>
            <a:off x="6482665" y="4165979"/>
            <a:ext cx="3084513"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object 2">
            <a:extLst>
              <a:ext uri="{FF2B5EF4-FFF2-40B4-BE49-F238E27FC236}">
                <a16:creationId xmlns:a16="http://schemas.microsoft.com/office/drawing/2014/main" xmlns="" id="{91C91337-1E3F-10C7-1C14-A2B45923D4F4}"/>
              </a:ext>
            </a:extLst>
          </p:cNvPr>
          <p:cNvSpPr txBox="1"/>
          <p:nvPr/>
        </p:nvSpPr>
        <p:spPr>
          <a:xfrm>
            <a:off x="6492189" y="3858004"/>
            <a:ext cx="3084513" cy="290513"/>
          </a:xfrm>
          <a:prstGeom prst="rect">
            <a:avLst/>
          </a:prstGeom>
        </p:spPr>
        <p:txBody>
          <a:bodyPr wrap="square" lIns="0" tIns="13335" rIns="0" bIns="0">
            <a:spAutoFit/>
          </a:bodyPr>
          <a:lstStyle/>
          <a:p>
            <a:pPr marL="12700" eaLnBrk="1" hangingPunct="1">
              <a:spcBef>
                <a:spcPts val="105"/>
              </a:spcBef>
              <a:defRPr/>
            </a:pP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В течении 12 месяцев создать </a:t>
            </a:r>
            <a:r>
              <a:rPr lang="ru-RU" sz="900" dirty="0">
                <a:solidFill>
                  <a:srgbClr val="C00000"/>
                </a:solidFill>
                <a:latin typeface="Times New Roman" panose="02020603050405020304" pitchFamily="18" charset="0"/>
                <a:cs typeface="Times New Roman" panose="02020603050405020304" pitchFamily="18" charset="0"/>
              </a:rPr>
              <a:t>2 рабочих места </a:t>
            </a: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и сохранить их до 31.12.2026 г.</a:t>
            </a:r>
            <a:endParaRPr sz="9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cxnSp>
        <p:nvCxnSpPr>
          <p:cNvPr id="29" name="Прямая соединительная линия 28">
            <a:extLst>
              <a:ext uri="{FF2B5EF4-FFF2-40B4-BE49-F238E27FC236}">
                <a16:creationId xmlns:a16="http://schemas.microsoft.com/office/drawing/2014/main" xmlns="" id="{AEC23EF3-E61B-3D36-50A2-8E6EA6F231F5}"/>
              </a:ext>
            </a:extLst>
          </p:cNvPr>
          <p:cNvCxnSpPr>
            <a:cxnSpLocks/>
          </p:cNvCxnSpPr>
          <p:nvPr/>
        </p:nvCxnSpPr>
        <p:spPr>
          <a:xfrm>
            <a:off x="6468378" y="4632704"/>
            <a:ext cx="308451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0" name="object 2">
            <a:extLst>
              <a:ext uri="{FF2B5EF4-FFF2-40B4-BE49-F238E27FC236}">
                <a16:creationId xmlns:a16="http://schemas.microsoft.com/office/drawing/2014/main" xmlns="" id="{702A5A87-E42E-B8DB-D634-BF45AB5AF0F4}"/>
              </a:ext>
            </a:extLst>
          </p:cNvPr>
          <p:cNvSpPr txBox="1"/>
          <p:nvPr/>
        </p:nvSpPr>
        <p:spPr>
          <a:xfrm>
            <a:off x="6479490" y="4323142"/>
            <a:ext cx="3509963" cy="290512"/>
          </a:xfrm>
          <a:prstGeom prst="rect">
            <a:avLst/>
          </a:prstGeom>
        </p:spPr>
        <p:txBody>
          <a:bodyPr lIns="0" tIns="13335" rIns="0" bIns="0">
            <a:spAutoFit/>
          </a:bodyPr>
          <a:lstStyle/>
          <a:p>
            <a:pPr marL="12700" eaLnBrk="1" hangingPunct="1">
              <a:spcBef>
                <a:spcPts val="105"/>
              </a:spcBef>
              <a:defRPr/>
            </a:pP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Рост налоговых отчислений в </a:t>
            </a:r>
            <a:r>
              <a:rPr lang="ru-RU" sz="900" dirty="0">
                <a:solidFill>
                  <a:srgbClr val="C00000"/>
                </a:solidFill>
                <a:latin typeface="Times New Roman" panose="02020603050405020304" pitchFamily="18" charset="0"/>
                <a:cs typeface="Times New Roman" panose="02020603050405020304" pitchFamily="18" charset="0"/>
              </a:rPr>
              <a:t>Региональный бюджет </a:t>
            </a: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не менее чем на </a:t>
            </a:r>
            <a:r>
              <a:rPr lang="ru-RU" sz="900" dirty="0">
                <a:solidFill>
                  <a:srgbClr val="C00000"/>
                </a:solidFill>
                <a:latin typeface="Times New Roman" panose="02020603050405020304" pitchFamily="18" charset="0"/>
                <a:cs typeface="Times New Roman" panose="02020603050405020304" pitchFamily="18" charset="0"/>
              </a:rPr>
              <a:t>170 000 р. </a:t>
            </a: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на конец 2025 года и сохранить уровень до 31.12.2026 г.</a:t>
            </a:r>
            <a:endParaRPr sz="900" dirty="0">
              <a:solidFill>
                <a:srgbClr val="C00000"/>
              </a:solidFill>
              <a:latin typeface="Times New Roman" panose="02020603050405020304" pitchFamily="18" charset="0"/>
              <a:cs typeface="Times New Roman" panose="02020603050405020304" pitchFamily="18" charset="0"/>
            </a:endParaRPr>
          </a:p>
        </p:txBody>
      </p:sp>
      <p:cxnSp>
        <p:nvCxnSpPr>
          <p:cNvPr id="31" name="Прямая соединительная линия 30">
            <a:extLst>
              <a:ext uri="{FF2B5EF4-FFF2-40B4-BE49-F238E27FC236}">
                <a16:creationId xmlns:a16="http://schemas.microsoft.com/office/drawing/2014/main" xmlns="" id="{A4C1C176-4DCA-0509-32A7-83A4AD0F7FC0}"/>
              </a:ext>
            </a:extLst>
          </p:cNvPr>
          <p:cNvCxnSpPr>
            <a:cxnSpLocks/>
          </p:cNvCxnSpPr>
          <p:nvPr/>
        </p:nvCxnSpPr>
        <p:spPr>
          <a:xfrm>
            <a:off x="6458853" y="5134354"/>
            <a:ext cx="3084512"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2" name="object 2">
            <a:extLst>
              <a:ext uri="{FF2B5EF4-FFF2-40B4-BE49-F238E27FC236}">
                <a16:creationId xmlns:a16="http://schemas.microsoft.com/office/drawing/2014/main" xmlns="" id="{66A93DAA-518B-06F6-D553-B726A7F36A89}"/>
              </a:ext>
            </a:extLst>
          </p:cNvPr>
          <p:cNvSpPr txBox="1"/>
          <p:nvPr/>
        </p:nvSpPr>
        <p:spPr>
          <a:xfrm>
            <a:off x="6479490" y="4802567"/>
            <a:ext cx="3509963" cy="290512"/>
          </a:xfrm>
          <a:prstGeom prst="rect">
            <a:avLst/>
          </a:prstGeom>
        </p:spPr>
        <p:txBody>
          <a:bodyPr lIns="0" tIns="13335" rIns="0" bIns="0">
            <a:spAutoFit/>
          </a:bodyPr>
          <a:lstStyle/>
          <a:p>
            <a:pPr marL="12700" eaLnBrk="1" hangingPunct="1">
              <a:spcBef>
                <a:spcPts val="105"/>
              </a:spcBef>
              <a:defRPr/>
            </a:pP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Рост налоговых отчислений в </a:t>
            </a:r>
            <a:r>
              <a:rPr lang="ru-RU" sz="900" dirty="0">
                <a:solidFill>
                  <a:srgbClr val="C00000"/>
                </a:solidFill>
                <a:latin typeface="Times New Roman" panose="02020603050405020304" pitchFamily="18" charset="0"/>
                <a:cs typeface="Times New Roman" panose="02020603050405020304" pitchFamily="18" charset="0"/>
              </a:rPr>
              <a:t>Федеральный бюджет </a:t>
            </a: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не менее чем на </a:t>
            </a:r>
            <a:r>
              <a:rPr lang="ru-RU" sz="900" dirty="0">
                <a:solidFill>
                  <a:srgbClr val="C00000"/>
                </a:solidFill>
                <a:latin typeface="Times New Roman" panose="02020603050405020304" pitchFamily="18" charset="0"/>
                <a:cs typeface="Times New Roman" panose="02020603050405020304" pitchFamily="18" charset="0"/>
              </a:rPr>
              <a:t>30 000 р. </a:t>
            </a:r>
            <a:r>
              <a:rPr lang="ru-RU" sz="900" dirty="0">
                <a:solidFill>
                  <a:schemeClr val="tx1">
                    <a:lumMod val="75000"/>
                    <a:lumOff val="25000"/>
                  </a:schemeClr>
                </a:solidFill>
                <a:latin typeface="Times New Roman" panose="02020603050405020304" pitchFamily="18" charset="0"/>
                <a:cs typeface="Times New Roman" panose="02020603050405020304" pitchFamily="18" charset="0"/>
              </a:rPr>
              <a:t>на конец 2025 года и сохранить уровень до 31.12.2026 г.</a:t>
            </a:r>
            <a:endParaRPr sz="900" dirty="0">
              <a:solidFill>
                <a:srgbClr val="C00000"/>
              </a:solidFill>
              <a:latin typeface="Times New Roman" panose="02020603050405020304" pitchFamily="18" charset="0"/>
              <a:cs typeface="Times New Roman" panose="02020603050405020304" pitchFamily="18" charset="0"/>
            </a:endParaRPr>
          </a:p>
        </p:txBody>
      </p:sp>
      <p:sp>
        <p:nvSpPr>
          <p:cNvPr id="33" name="Стрелка: шеврон 32">
            <a:extLst>
              <a:ext uri="{FF2B5EF4-FFF2-40B4-BE49-F238E27FC236}">
                <a16:creationId xmlns:a16="http://schemas.microsoft.com/office/drawing/2014/main" xmlns="" id="{B469C47B-4144-6DD3-99AE-F1D9D6057DE4}"/>
              </a:ext>
            </a:extLst>
          </p:cNvPr>
          <p:cNvSpPr/>
          <p:nvPr/>
        </p:nvSpPr>
        <p:spPr>
          <a:xfrm>
            <a:off x="1762752" y="3480179"/>
            <a:ext cx="204787" cy="201613"/>
          </a:xfrm>
          <a:prstGeom prst="chevron">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34" name="Стрелка: шеврон 33">
            <a:extLst>
              <a:ext uri="{FF2B5EF4-FFF2-40B4-BE49-F238E27FC236}">
                <a16:creationId xmlns:a16="http://schemas.microsoft.com/office/drawing/2014/main" xmlns="" id="{84DAB1F3-E11D-5C91-BF5D-3403415ECE85}"/>
              </a:ext>
            </a:extLst>
          </p:cNvPr>
          <p:cNvSpPr/>
          <p:nvPr/>
        </p:nvSpPr>
        <p:spPr>
          <a:xfrm>
            <a:off x="1967539" y="3480179"/>
            <a:ext cx="204788" cy="201613"/>
          </a:xfrm>
          <a:prstGeom prst="chevron">
            <a:avLst>
              <a:gd name="adj" fmla="val 53125"/>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a:solidFill>
                <a:schemeClr val="tx1"/>
              </a:solidFill>
            </a:endParaRPr>
          </a:p>
        </p:txBody>
      </p:sp>
      <p:sp>
        <p:nvSpPr>
          <p:cNvPr id="35" name="object 2">
            <a:extLst>
              <a:ext uri="{FF2B5EF4-FFF2-40B4-BE49-F238E27FC236}">
                <a16:creationId xmlns:a16="http://schemas.microsoft.com/office/drawing/2014/main" xmlns="" id="{5B126150-C79F-4390-71C5-90F83C5004B8}"/>
              </a:ext>
            </a:extLst>
          </p:cNvPr>
          <p:cNvSpPr txBox="1"/>
          <p:nvPr/>
        </p:nvSpPr>
        <p:spPr>
          <a:xfrm>
            <a:off x="2231064" y="3418267"/>
            <a:ext cx="2859088" cy="261937"/>
          </a:xfrm>
          <a:prstGeom prst="rect">
            <a:avLst/>
          </a:prstGeom>
        </p:spPr>
        <p:txBody>
          <a:bodyPr lIns="0" tIns="13335" rIns="0" bIns="0">
            <a:spAutoFit/>
          </a:bodyPr>
          <a:lstStyle/>
          <a:p>
            <a:pPr marL="12700" eaLnBrk="1" hangingPunct="1">
              <a:lnSpc>
                <a:spcPct val="150000"/>
              </a:lnSpc>
              <a:spcBef>
                <a:spcPts val="105"/>
              </a:spcBef>
              <a:defRPr/>
            </a:pPr>
            <a:r>
              <a:rPr lang="ru-RU" sz="1200" dirty="0">
                <a:solidFill>
                  <a:schemeClr val="tx1">
                    <a:lumMod val="75000"/>
                    <a:lumOff val="25000"/>
                  </a:schemeClr>
                </a:solidFill>
                <a:latin typeface="Times New Roman" panose="02020603050405020304" pitchFamily="18" charset="0"/>
                <a:cs typeface="Times New Roman" panose="02020603050405020304" pitchFamily="18" charset="0"/>
              </a:rPr>
              <a:t>Год выдачи займа: </a:t>
            </a:r>
            <a:r>
              <a:rPr lang="ru-RU" sz="1200" dirty="0">
                <a:solidFill>
                  <a:srgbClr val="C00000"/>
                </a:solidFill>
                <a:latin typeface="Times New Roman" panose="02020603050405020304" pitchFamily="18" charset="0"/>
                <a:cs typeface="Times New Roman" panose="02020603050405020304" pitchFamily="18" charset="0"/>
              </a:rPr>
              <a:t>2025</a:t>
            </a:r>
            <a:endParaRPr sz="1200" dirty="0">
              <a:solidFill>
                <a:srgbClr val="C00000"/>
              </a:solidFill>
              <a:latin typeface="Times New Roman" panose="02020603050405020304" pitchFamily="18" charset="0"/>
              <a:cs typeface="Times New Roman" panose="02020603050405020304" pitchFamily="18" charset="0"/>
            </a:endParaRPr>
          </a:p>
        </p:txBody>
      </p:sp>
      <p:sp>
        <p:nvSpPr>
          <p:cNvPr id="36" name="TextBox 8">
            <a:extLst>
              <a:ext uri="{FF2B5EF4-FFF2-40B4-BE49-F238E27FC236}">
                <a16:creationId xmlns:a16="http://schemas.microsoft.com/office/drawing/2014/main" xmlns="" id="{F61B9189-C544-1C77-7EB9-BEDD4AB10509}"/>
              </a:ext>
            </a:extLst>
          </p:cNvPr>
          <p:cNvSpPr txBox="1">
            <a:spLocks noChangeArrowheads="1"/>
          </p:cNvSpPr>
          <p:nvPr/>
        </p:nvSpPr>
        <p:spPr bwMode="auto">
          <a:xfrm>
            <a:off x="1611939" y="559636"/>
            <a:ext cx="85930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ПРИМЕР ИНВЕСТИЦИОННОГО ПРОЕКТА: Модернизация производства</a:t>
            </a:r>
          </a:p>
        </p:txBody>
      </p:sp>
    </p:spTree>
    <p:extLst>
      <p:ext uri="{BB962C8B-B14F-4D97-AF65-F5344CB8AC3E}">
        <p14:creationId xmlns:p14="http://schemas.microsoft.com/office/powerpoint/2010/main" val="2568075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FEBCBFD7-B273-4FEA-D8E7-EE2E0A37D220}"/>
              </a:ext>
            </a:extLst>
          </p:cNvPr>
          <p:cNvSpPr txBox="1"/>
          <p:nvPr/>
        </p:nvSpPr>
        <p:spPr>
          <a:xfrm>
            <a:off x="1259456" y="2294627"/>
            <a:ext cx="9963510" cy="2246769"/>
          </a:xfrm>
          <a:prstGeom prst="rect">
            <a:avLst/>
          </a:prstGeom>
          <a:noFill/>
        </p:spPr>
        <p:txBody>
          <a:bodyPr wrap="square">
            <a:spAutoFit/>
          </a:bodyPr>
          <a:lstStyle/>
          <a:p>
            <a:r>
              <a:rPr lang="ru-RU" sz="1800" b="0" i="0" u="none" strike="noStrike" baseline="0" dirty="0">
                <a:solidFill>
                  <a:srgbClr val="000000"/>
                </a:solidFill>
                <a:latin typeface="Times New Roman" panose="02020603050405020304" pitchFamily="18" charset="0"/>
              </a:rPr>
              <a:t>Подробные условия предоставления займа размещены на официальном сайте Фонда (Правила  предоставления иных займов) – главная страница </a:t>
            </a:r>
            <a:r>
              <a:rPr lang="en-US" sz="1800" b="0" i="0" u="none" strike="noStrike" baseline="0" dirty="0">
                <a:solidFill>
                  <a:srgbClr val="000000"/>
                </a:solidFill>
                <a:latin typeface="Times New Roman" panose="02020603050405020304" pitchFamily="18" charset="0"/>
                <a:hlinkClick r:id="rId2"/>
              </a:rPr>
              <a:t>https://www.fpprm13.ru/</a:t>
            </a:r>
            <a:r>
              <a:rPr lang="ru-RU" sz="1800" b="0" i="0" u="none" strike="noStrike" baseline="0" dirty="0">
                <a:solidFill>
                  <a:srgbClr val="000000"/>
                </a:solidFill>
                <a:latin typeface="Times New Roman" panose="02020603050405020304" pitchFamily="18" charset="0"/>
                <a:hlinkClick r:id="rId2"/>
              </a:rPr>
              <a:t>иные-займы</a:t>
            </a:r>
            <a:endParaRPr lang="ru-RU" sz="1800" b="0" i="0" u="none" strike="noStrike" baseline="0"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hlinkClick r:id="rId3"/>
            </a:endParaRPr>
          </a:p>
          <a:p>
            <a:r>
              <a:rPr lang="en-US" sz="1400" b="0" i="0" u="none" strike="noStrike" baseline="0" dirty="0">
                <a:solidFill>
                  <a:srgbClr val="000000"/>
                </a:solidFill>
                <a:latin typeface="Times New Roman" panose="02020603050405020304" pitchFamily="18" charset="0"/>
                <a:hlinkClick r:id="rId3"/>
              </a:rPr>
              <a:t>https://www.fpprm13.ru/%D0%B8%D0%BD%D1%8B%D0%B5-%D0%B7%D0%B0%D0%B9%D0%BC%D1%8B.html</a:t>
            </a:r>
            <a:endParaRPr lang="ru-RU" sz="1400" b="0" i="0" u="none" strike="noStrike" baseline="0" dirty="0">
              <a:solidFill>
                <a:srgbClr val="000000"/>
              </a:solidFill>
              <a:latin typeface="Times New Roman" panose="02020603050405020304" pitchFamily="18" charset="0"/>
            </a:endParaRPr>
          </a:p>
          <a:p>
            <a:endParaRPr lang="ru-RU" sz="1800" b="0" i="0" u="none" strike="noStrike" baseline="0" dirty="0">
              <a:solidFill>
                <a:srgbClr val="000000"/>
              </a:solidFill>
              <a:latin typeface="Times New Roman" panose="02020603050405020304" pitchFamily="18" charset="0"/>
            </a:endParaRPr>
          </a:p>
          <a:p>
            <a:endParaRPr lang="ru-RU" dirty="0">
              <a:solidFill>
                <a:srgbClr val="000000"/>
              </a:solidFill>
              <a:latin typeface="Times New Roman" panose="02020603050405020304" pitchFamily="18" charset="0"/>
            </a:endParaRPr>
          </a:p>
          <a:p>
            <a:r>
              <a:rPr lang="ru-RU" sz="1800" b="0" i="0" u="none" strike="noStrike" baseline="0" dirty="0">
                <a:solidFill>
                  <a:srgbClr val="000000"/>
                </a:solidFill>
                <a:latin typeface="Times New Roman" panose="02020603050405020304" pitchFamily="18" charset="0"/>
              </a:rPr>
              <a:t>По возникающим вопросам можно обратиться к специалистам отдела по работе с заемщиками по тел.: +7 (8342) 24-00-35, доб. 316 </a:t>
            </a:r>
            <a:endParaRPr lang="ru-RU" dirty="0"/>
          </a:p>
        </p:txBody>
      </p:sp>
    </p:spTree>
    <p:extLst>
      <p:ext uri="{BB962C8B-B14F-4D97-AF65-F5344CB8AC3E}">
        <p14:creationId xmlns:p14="http://schemas.microsoft.com/office/powerpoint/2010/main" val="91726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8691AD1-8B1E-55BF-9A97-FDE9163E0B53}"/>
            </a:ext>
          </a:extLst>
        </p:cNvPr>
        <p:cNvGrpSpPr/>
        <p:nvPr/>
      </p:nvGrpSpPr>
      <p:grpSpPr>
        <a:xfrm>
          <a:off x="0" y="0"/>
          <a:ext cx="0" cy="0"/>
          <a:chOff x="0" y="0"/>
          <a:chExt cx="0" cy="0"/>
        </a:xfrm>
      </p:grpSpPr>
      <p:sp>
        <p:nvSpPr>
          <p:cNvPr id="29" name="Заголовок 28">
            <a:extLst>
              <a:ext uri="{FF2B5EF4-FFF2-40B4-BE49-F238E27FC236}">
                <a16:creationId xmlns:a16="http://schemas.microsoft.com/office/drawing/2014/main" xmlns="" id="{3FECF8D3-90C4-4CD0-2F23-E545209F85D0}"/>
              </a:ext>
            </a:extLst>
          </p:cNvPr>
          <p:cNvSpPr>
            <a:spLocks noGrp="1"/>
          </p:cNvSpPr>
          <p:nvPr>
            <p:ph type="title"/>
          </p:nvPr>
        </p:nvSpPr>
        <p:spPr>
          <a:xfrm>
            <a:off x="1217452" y="426821"/>
            <a:ext cx="10515600" cy="1039427"/>
          </a:xfrm>
        </p:spPr>
        <p:txBody>
          <a:bodyPr>
            <a:normAutofit fontScale="90000"/>
          </a:bodyPr>
          <a:lstStyle/>
          <a:p>
            <a:pPr algn="ctr"/>
            <a:r>
              <a:rPr lang="ru-RU" sz="3600" b="1" i="1" dirty="0">
                <a:solidFill>
                  <a:srgbClr val="002060"/>
                </a:solidFill>
                <a:latin typeface="Times New Roman" panose="02020603050405020304" pitchFamily="18" charset="0"/>
                <a:cs typeface="Times New Roman" panose="02020603050405020304" pitchFamily="18" charset="0"/>
              </a:rPr>
              <a:t>ОПИСАНИЕ ПРОГРАММ КРЕДИТОВАНИЯ</a:t>
            </a:r>
            <a:r>
              <a:rPr lang="ru-RU" sz="1800" b="1" i="1" dirty="0">
                <a:solidFill>
                  <a:srgbClr val="002060"/>
                </a:solidFill>
                <a:latin typeface="Times New Roman" panose="02020603050405020304" pitchFamily="18" charset="0"/>
                <a:cs typeface="Times New Roman" panose="02020603050405020304" pitchFamily="18" charset="0"/>
              </a:rPr>
              <a:t/>
            </a:r>
            <a:br>
              <a:rPr lang="ru-RU" sz="1800" b="1" i="1" dirty="0">
                <a:solidFill>
                  <a:srgbClr val="002060"/>
                </a:solidFill>
                <a:latin typeface="Times New Roman" panose="02020603050405020304" pitchFamily="18" charset="0"/>
                <a:cs typeface="Times New Roman" panose="02020603050405020304" pitchFamily="18" charset="0"/>
              </a:rPr>
            </a:br>
            <a:r>
              <a:rPr lang="ru-RU" sz="1800" b="1" i="1" dirty="0">
                <a:solidFill>
                  <a:srgbClr val="002060"/>
                </a:solidFill>
                <a:latin typeface="Times New Roman" panose="02020603050405020304" pitchFamily="18" charset="0"/>
                <a:cs typeface="Times New Roman" panose="02020603050405020304" pitchFamily="18" charset="0"/>
              </a:rPr>
              <a:t/>
            </a:r>
            <a:br>
              <a:rPr lang="ru-RU" sz="1800" b="1" i="1" dirty="0">
                <a:solidFill>
                  <a:srgbClr val="002060"/>
                </a:solidFill>
                <a:latin typeface="Times New Roman" panose="02020603050405020304" pitchFamily="18" charset="0"/>
                <a:cs typeface="Times New Roman" panose="02020603050405020304" pitchFamily="18" charset="0"/>
              </a:rPr>
            </a:br>
            <a:r>
              <a:rPr lang="ru-RU" sz="1800" b="1" i="1" dirty="0">
                <a:solidFill>
                  <a:srgbClr val="002060"/>
                </a:solidFill>
                <a:latin typeface="Times New Roman" panose="02020603050405020304" pitchFamily="18" charset="0"/>
                <a:cs typeface="Times New Roman" panose="02020603050405020304" pitchFamily="18" charset="0"/>
              </a:rPr>
              <a:t/>
            </a:r>
            <a:br>
              <a:rPr lang="ru-RU" sz="1800" b="1" i="1" dirty="0">
                <a:solidFill>
                  <a:srgbClr val="002060"/>
                </a:solidFill>
                <a:latin typeface="Times New Roman" panose="02020603050405020304" pitchFamily="18" charset="0"/>
                <a:cs typeface="Times New Roman" panose="02020603050405020304" pitchFamily="18" charset="0"/>
              </a:rPr>
            </a:br>
            <a:r>
              <a:rPr lang="ru-RU" sz="2700" b="1" u="sng"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ЗАЕМ «ПРИОРИТЕТ – ИНВЕСТ» </a:t>
            </a:r>
            <a:r>
              <a:rPr lang="ru-RU" sz="2700" b="1" u="sng" dirty="0">
                <a:effectLst>
                  <a:outerShdw blurRad="38100" dist="38100" dir="2700000" algn="tl">
                    <a:srgbClr val="000000">
                      <a:alpha val="43137"/>
                    </a:srgbClr>
                  </a:outerShdw>
                </a:effectLst>
              </a:rPr>
              <a:t/>
            </a:r>
            <a:br>
              <a:rPr lang="ru-RU" sz="2700" b="1" u="sng" dirty="0">
                <a:effectLst>
                  <a:outerShdw blurRad="38100" dist="38100" dir="2700000" algn="tl">
                    <a:srgbClr val="000000">
                      <a:alpha val="43137"/>
                    </a:srgbClr>
                  </a:outerShdw>
                </a:effectLst>
              </a:rPr>
            </a:br>
            <a:endParaRPr lang="ru-RU" sz="2700" b="1" u="sng" dirty="0">
              <a:effectLst>
                <a:outerShdw blurRad="38100" dist="38100" dir="2700000" algn="tl">
                  <a:srgbClr val="000000">
                    <a:alpha val="43137"/>
                  </a:srgbClr>
                </a:outerShdw>
              </a:effectLst>
            </a:endParaRPr>
          </a:p>
        </p:txBody>
      </p:sp>
      <p:graphicFrame>
        <p:nvGraphicFramePr>
          <p:cNvPr id="30" name="object 15">
            <a:extLst>
              <a:ext uri="{FF2B5EF4-FFF2-40B4-BE49-F238E27FC236}">
                <a16:creationId xmlns:a16="http://schemas.microsoft.com/office/drawing/2014/main" xmlns="" id="{EB9116E5-FCA2-5026-8F4B-F3E6D3E38A15}"/>
              </a:ext>
            </a:extLst>
          </p:cNvPr>
          <p:cNvGraphicFramePr>
            <a:graphicFrameLocks noGrp="1"/>
          </p:cNvGraphicFramePr>
          <p:nvPr>
            <p:extLst>
              <p:ext uri="{D42A27DB-BD31-4B8C-83A1-F6EECF244321}">
                <p14:modId xmlns:p14="http://schemas.microsoft.com/office/powerpoint/2010/main" val="1445168570"/>
              </p:ext>
            </p:extLst>
          </p:nvPr>
        </p:nvGraphicFramePr>
        <p:xfrm>
          <a:off x="847288" y="1953827"/>
          <a:ext cx="3839012" cy="3200400"/>
        </p:xfrm>
        <a:graphic>
          <a:graphicData uri="http://schemas.openxmlformats.org/drawingml/2006/table">
            <a:tbl>
              <a:tblPr firstRow="1" bandRow="1">
                <a:tableStyleId>{2D5ABB26-0587-4C30-8999-92F81FD0307C}</a:tableStyleId>
              </a:tblPr>
              <a:tblGrid>
                <a:gridCol w="3839012">
                  <a:extLst>
                    <a:ext uri="{9D8B030D-6E8A-4147-A177-3AD203B41FA5}">
                      <a16:colId xmlns:a16="http://schemas.microsoft.com/office/drawing/2014/main" xmlns="" val="20000"/>
                    </a:ext>
                  </a:extLst>
                </a:gridCol>
              </a:tblGrid>
              <a:tr h="3110900">
                <a:tc>
                  <a:txBody>
                    <a:bodyPr/>
                    <a:lstStyle/>
                    <a:p>
                      <a:pPr marL="75565" algn="l">
                        <a:lnSpc>
                          <a:spcPct val="100000"/>
                        </a:lnSpc>
                      </a:pPr>
                      <a:endParaRPr lang="ru-RU" sz="1800" b="1" u="none" dirty="0">
                        <a:solidFill>
                          <a:schemeClr val="tx1">
                            <a:lumMod val="65000"/>
                            <a:lumOff val="35000"/>
                          </a:schemeClr>
                        </a:solidFill>
                        <a:effectLst/>
                        <a:latin typeface="+mn-lt"/>
                        <a:cs typeface="Calibri"/>
                      </a:endParaRPr>
                    </a:p>
                    <a:p>
                      <a:pPr marL="75565" algn="ctr">
                        <a:lnSpc>
                          <a:spcPct val="100000"/>
                        </a:lnSpc>
                      </a:pPr>
                      <a:r>
                        <a:rPr lang="ru-RU" sz="1800" b="1" i="0" u="none"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ОСНОВНЫЕ ПАРАМЕТРЫ</a:t>
                      </a:r>
                      <a:endParaRPr lang="ru-RU" sz="1800" b="1" i="0" u="none" dirty="0">
                        <a:solidFill>
                          <a:schemeClr val="tx1">
                            <a:lumMod val="65000"/>
                            <a:lumOff val="3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75565" algn="l">
                        <a:lnSpc>
                          <a:spcPct val="100000"/>
                        </a:lnSpc>
                      </a:pPr>
                      <a:endParaRPr lang="ru-RU" sz="1800" b="1" dirty="0">
                        <a:solidFill>
                          <a:schemeClr val="tx1">
                            <a:lumMod val="65000"/>
                            <a:lumOff val="35000"/>
                          </a:schemeClr>
                        </a:solidFill>
                        <a:latin typeface="+mn-lt"/>
                        <a:cs typeface="Calibri"/>
                      </a:endParaRPr>
                    </a:p>
                    <a:p>
                      <a:pPr marL="75565" algn="l">
                        <a:lnSpc>
                          <a:spcPct val="100000"/>
                        </a:lnSpc>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Сумма</a:t>
                      </a:r>
                      <a:r>
                        <a:rPr lang="ru-RU" sz="1800"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от</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5 до 40 </a:t>
                      </a:r>
                      <a:r>
                        <a:rPr lang="ru-RU" sz="1800" b="1" kern="1200" dirty="0">
                          <a:solidFill>
                            <a:schemeClr val="tx1">
                              <a:lumMod val="95000"/>
                              <a:lumOff val="5000"/>
                            </a:schemeClr>
                          </a:solidFill>
                          <a:latin typeface="Times New Roman" panose="02020603050405020304" pitchFamily="18" charset="0"/>
                          <a:ea typeface="+mn-ea"/>
                          <a:cs typeface="Times New Roman" panose="02020603050405020304" pitchFamily="18" charset="0"/>
                        </a:rPr>
                        <a:t>млн. рублей</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Процентная ставка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5%</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Срок кредитования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до</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10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лет</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Отсрочка платежа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до</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18</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месяцев</a:t>
                      </a:r>
                    </a:p>
                    <a:p>
                      <a:pPr marL="75565" algn="l">
                        <a:lnSpc>
                          <a:spcPct val="100000"/>
                        </a:lnSpc>
                      </a:pPr>
                      <a:endParaRPr lang="ru-RU" sz="1500" b="1" dirty="0">
                        <a:solidFill>
                          <a:schemeClr val="tx1">
                            <a:lumMod val="95000"/>
                            <a:lumOff val="5000"/>
                          </a:schemeClr>
                        </a:solidFill>
                        <a:latin typeface="+mn-lt"/>
                        <a:cs typeface="Calibri"/>
                      </a:endParaRPr>
                    </a:p>
                    <a:p>
                      <a:pPr marL="75565" algn="l">
                        <a:lnSpc>
                          <a:spcPct val="100000"/>
                        </a:lnSpc>
                      </a:pPr>
                      <a:endParaRPr lang="ru-RU" sz="1500" b="1" dirty="0">
                        <a:solidFill>
                          <a:srgbClr val="C00000"/>
                        </a:solidFill>
                        <a:latin typeface="+mn-lt"/>
                        <a:cs typeface="Calibri"/>
                      </a:endParaRPr>
                    </a:p>
                  </a:txBody>
                  <a:tcPr marL="0" marR="0" marT="0" marB="0">
                    <a:solidFill>
                      <a:schemeClr val="bg1"/>
                    </a:solidFill>
                  </a:tcPr>
                </a:tc>
                <a:extLst>
                  <a:ext uri="{0D108BD9-81ED-4DB2-BD59-A6C34878D82A}">
                    <a16:rowId xmlns:a16="http://schemas.microsoft.com/office/drawing/2014/main" xmlns="" val="10000"/>
                  </a:ext>
                </a:extLst>
              </a:tr>
            </a:tbl>
          </a:graphicData>
        </a:graphic>
      </p:graphicFrame>
      <p:graphicFrame>
        <p:nvGraphicFramePr>
          <p:cNvPr id="31" name="object 15">
            <a:extLst>
              <a:ext uri="{FF2B5EF4-FFF2-40B4-BE49-F238E27FC236}">
                <a16:creationId xmlns:a16="http://schemas.microsoft.com/office/drawing/2014/main" xmlns="" id="{30D6F53E-A127-C9C3-3808-7DCE5F34ABB8}"/>
              </a:ext>
            </a:extLst>
          </p:cNvPr>
          <p:cNvGraphicFramePr>
            <a:graphicFrameLocks noGrp="1"/>
          </p:cNvGraphicFramePr>
          <p:nvPr>
            <p:extLst>
              <p:ext uri="{D42A27DB-BD31-4B8C-83A1-F6EECF244321}">
                <p14:modId xmlns:p14="http://schemas.microsoft.com/office/powerpoint/2010/main" val="2478471938"/>
              </p:ext>
            </p:extLst>
          </p:nvPr>
        </p:nvGraphicFramePr>
        <p:xfrm>
          <a:off x="5455945" y="2002336"/>
          <a:ext cx="6170452" cy="3566156"/>
        </p:xfrm>
        <a:graphic>
          <a:graphicData uri="http://schemas.openxmlformats.org/drawingml/2006/table">
            <a:tbl>
              <a:tblPr firstRow="1" bandRow="1">
                <a:tableStyleId>{2D5ABB26-0587-4C30-8999-92F81FD0307C}</a:tableStyleId>
              </a:tblPr>
              <a:tblGrid>
                <a:gridCol w="6170452">
                  <a:extLst>
                    <a:ext uri="{9D8B030D-6E8A-4147-A177-3AD203B41FA5}">
                      <a16:colId xmlns:a16="http://schemas.microsoft.com/office/drawing/2014/main" xmlns="" val="20000"/>
                    </a:ext>
                  </a:extLst>
                </a:gridCol>
              </a:tblGrid>
              <a:tr h="3058825">
                <a:tc>
                  <a:txBody>
                    <a:bodyPr/>
                    <a:lstStyle/>
                    <a:p>
                      <a:pPr marL="75565" algn="l">
                        <a:lnSpc>
                          <a:spcPct val="100000"/>
                        </a:lnSpc>
                      </a:pPr>
                      <a:endParaRPr lang="ru-RU" sz="900" b="1" dirty="0">
                        <a:solidFill>
                          <a:schemeClr val="tx1">
                            <a:lumMod val="65000"/>
                            <a:lumOff val="35000"/>
                          </a:schemeClr>
                        </a:solidFill>
                        <a:latin typeface="+mn-lt"/>
                        <a:cs typeface="Calibri"/>
                      </a:endParaRPr>
                    </a:p>
                    <a:p>
                      <a:pPr marL="75565" algn="ctr">
                        <a:lnSpc>
                          <a:spcPct val="100000"/>
                        </a:lnSpc>
                      </a:pP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ДЛЯ ПОЛУЧЕНИЯ ЗАЙМА НЕОБХОДИМО ВЫПОЛНИТЬ </a:t>
                      </a:r>
                      <a:r>
                        <a:rPr lang="ru-RU" sz="1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ОСНОВНЫХ УСЛОВИЯ</a:t>
                      </a: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75565" algn="l">
                        <a:lnSpc>
                          <a:spcPct val="100000"/>
                        </a:lnSpc>
                      </a:pPr>
                      <a:endParaRPr lang="ru-RU" sz="1800" b="0"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Обеспечить вложение собственных средств в проект не менее </a:t>
                      </a:r>
                      <a:r>
                        <a:rPr lang="ru-RU" sz="1800" b="1" dirty="0">
                          <a:solidFill>
                            <a:srgbClr val="C00000"/>
                          </a:solidFill>
                          <a:latin typeface="Times New Roman" panose="02020603050405020304" pitchFamily="18" charset="0"/>
                          <a:cs typeface="Times New Roman" panose="02020603050405020304" pitchFamily="18" charset="0"/>
                        </a:rPr>
                        <a:t>50% к сумме займа</a:t>
                      </a:r>
                    </a:p>
                    <a:p>
                      <a:pPr marL="532765" indent="-457200" algn="l">
                        <a:lnSpc>
                          <a:spcPct val="100000"/>
                        </a:lnSpc>
                        <a:buAutoNum type="arabicPeriod"/>
                      </a:pPr>
                      <a:endParaRPr lang="ru-RU" sz="1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Создать </a:t>
                      </a:r>
                      <a:r>
                        <a:rPr lang="ru-RU" sz="1800" b="1" dirty="0">
                          <a:solidFill>
                            <a:srgbClr val="C00000"/>
                          </a:solidFill>
                          <a:latin typeface="Times New Roman" panose="02020603050405020304" pitchFamily="18" charset="0"/>
                          <a:cs typeface="Times New Roman" panose="02020603050405020304" pitchFamily="18" charset="0"/>
                        </a:rPr>
                        <a:t>НОВЫЕ</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ПОСТОЯННЫЕ</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рабочие места</a:t>
                      </a:r>
                    </a:p>
                    <a:p>
                      <a:pPr marL="532765" indent="-457200" algn="l">
                        <a:lnSpc>
                          <a:spcPct val="100000"/>
                        </a:lnSpc>
                        <a:buAutoNum type="arabicPeriod"/>
                      </a:pPr>
                      <a:endParaRPr lang="ru-RU" sz="1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Обеспечить </a:t>
                      </a:r>
                      <a:r>
                        <a:rPr lang="ru-RU" sz="1800" b="1" dirty="0">
                          <a:solidFill>
                            <a:srgbClr val="C00000"/>
                          </a:solidFill>
                          <a:latin typeface="Times New Roman" panose="02020603050405020304" pitchFamily="18" charset="0"/>
                          <a:cs typeface="Times New Roman" panose="02020603050405020304" pitchFamily="18" charset="0"/>
                        </a:rPr>
                        <a:t>РОСТ</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налоговых отчислений в бюджетную систему РФ</a:t>
                      </a:r>
                    </a:p>
                    <a:p>
                      <a:pPr marL="75565" indent="0" algn="l">
                        <a:lnSpc>
                          <a:spcPct val="100000"/>
                        </a:lnSpc>
                        <a:buNone/>
                      </a:pPr>
                      <a:endParaRPr lang="ru-RU" sz="1500" b="1" dirty="0">
                        <a:solidFill>
                          <a:schemeClr val="tx1">
                            <a:lumMod val="95000"/>
                            <a:lumOff val="5000"/>
                          </a:schemeClr>
                        </a:solidFill>
                        <a:latin typeface="+mn-lt"/>
                        <a:cs typeface="Calibri"/>
                      </a:endParaRPr>
                    </a:p>
                    <a:p>
                      <a:pPr marL="304165" indent="-228600" algn="l">
                        <a:lnSpc>
                          <a:spcPct val="100000"/>
                        </a:lnSpc>
                        <a:buAutoNum type="arabicPeriod"/>
                      </a:pPr>
                      <a:endParaRPr lang="ru-RU" sz="900" b="1" dirty="0">
                        <a:solidFill>
                          <a:schemeClr val="tx1">
                            <a:lumMod val="65000"/>
                            <a:lumOff val="35000"/>
                          </a:schemeClr>
                        </a:solidFill>
                        <a:latin typeface="+mn-lt"/>
                        <a:cs typeface="Calibri"/>
                      </a:endParaRPr>
                    </a:p>
                  </a:txBody>
                  <a:tcPr marL="0" marR="0" marT="0" marB="0">
                    <a:solidFill>
                      <a:schemeClr val="bg1">
                        <a:lumMod val="95000"/>
                      </a:schemeClr>
                    </a:solidFill>
                  </a:tcPr>
                </a:tc>
                <a:extLst>
                  <a:ext uri="{0D108BD9-81ED-4DB2-BD59-A6C34878D82A}">
                    <a16:rowId xmlns:a16="http://schemas.microsoft.com/office/drawing/2014/main" xmlns="" val="10000"/>
                  </a:ext>
                </a:extLst>
              </a:tr>
              <a:tr h="301570">
                <a:tc>
                  <a:txBody>
                    <a:bodyPr/>
                    <a:lstStyle/>
                    <a:p>
                      <a:pPr marL="75565" algn="l">
                        <a:lnSpc>
                          <a:spcPct val="100000"/>
                        </a:lnSpc>
                        <a:spcBef>
                          <a:spcPts val="640"/>
                        </a:spcBef>
                      </a:pPr>
                      <a:endParaRPr lang="ru-RU" sz="600" i="1" dirty="0">
                        <a:latin typeface="+mn-lt"/>
                        <a:cs typeface="Calibri"/>
                      </a:endParaRPr>
                    </a:p>
                    <a:p>
                      <a:pPr marL="75565" algn="l">
                        <a:lnSpc>
                          <a:spcPct val="100000"/>
                        </a:lnSpc>
                        <a:spcBef>
                          <a:spcPts val="640"/>
                        </a:spcBef>
                      </a:pPr>
                      <a:endParaRPr lang="ru-RU" sz="600" i="1" dirty="0">
                        <a:latin typeface="Calibri"/>
                        <a:cs typeface="Calibri"/>
                      </a:endParaRPr>
                    </a:p>
                  </a:txBody>
                  <a:tcPr marL="0" marR="0" marT="60956" marB="0"/>
                </a:tc>
                <a:extLst>
                  <a:ext uri="{0D108BD9-81ED-4DB2-BD59-A6C34878D82A}">
                    <a16:rowId xmlns:a16="http://schemas.microsoft.com/office/drawing/2014/main" xmlns="" val="10001"/>
                  </a:ext>
                </a:extLst>
              </a:tr>
            </a:tbl>
          </a:graphicData>
        </a:graphic>
      </p:graphicFrame>
      <p:sp>
        <p:nvSpPr>
          <p:cNvPr id="32" name="TextBox 31">
            <a:extLst>
              <a:ext uri="{FF2B5EF4-FFF2-40B4-BE49-F238E27FC236}">
                <a16:creationId xmlns:a16="http://schemas.microsoft.com/office/drawing/2014/main" xmlns="" id="{4FE14C79-F7BC-E079-868F-0BC9D0D1451F}"/>
              </a:ext>
            </a:extLst>
          </p:cNvPr>
          <p:cNvSpPr txBox="1"/>
          <p:nvPr/>
        </p:nvSpPr>
        <p:spPr>
          <a:xfrm>
            <a:off x="939567" y="5641806"/>
            <a:ext cx="9217315" cy="646331"/>
          </a:xfrm>
          <a:prstGeom prst="rect">
            <a:avLst/>
          </a:prstGeom>
          <a:noFill/>
        </p:spPr>
        <p:txBody>
          <a:bodyPr wrap="square" anchor="t" anchorCtr="1">
            <a:spAutoFit/>
          </a:bodyPr>
          <a:lstStyle/>
          <a:p>
            <a:pPr marL="56674" algn="ctr" eaLnBrk="1" hangingPunct="1">
              <a:defRPr/>
            </a:pPr>
            <a:r>
              <a:rPr lang="ru-RU" sz="1200" dirty="0">
                <a:latin typeface="Times New Roman" panose="02020603050405020304" pitchFamily="18" charset="0"/>
                <a:cs typeface="Times New Roman" panose="02020603050405020304" pitchFamily="18" charset="0"/>
              </a:rPr>
              <a:t>В программе могут участвовать </a:t>
            </a:r>
            <a:r>
              <a:rPr lang="ru-RU" sz="1200" dirty="0">
                <a:solidFill>
                  <a:srgbClr val="C00000"/>
                </a:solidFill>
                <a:latin typeface="Times New Roman" panose="02020603050405020304" pitchFamily="18" charset="0"/>
                <a:cs typeface="Times New Roman" panose="02020603050405020304" pitchFamily="18" charset="0"/>
              </a:rPr>
              <a:t>только </a:t>
            </a:r>
            <a:r>
              <a:rPr lang="ru-RU" sz="1200" b="1" dirty="0">
                <a:solidFill>
                  <a:srgbClr val="C00000"/>
                </a:solidFill>
                <a:latin typeface="Times New Roman" panose="02020603050405020304" pitchFamily="18" charset="0"/>
                <a:cs typeface="Times New Roman" panose="02020603050405020304" pitchFamily="18" charset="0"/>
              </a:rPr>
              <a:t>ЮРИДИЧЕСКИЕ ЛИЦА </a:t>
            </a:r>
            <a:r>
              <a:rPr lang="ru-RU" sz="1200" dirty="0">
                <a:latin typeface="Times New Roman" panose="02020603050405020304" pitchFamily="18" charset="0"/>
                <a:cs typeface="Times New Roman" panose="02020603050405020304" pitchFamily="18" charset="0"/>
              </a:rPr>
              <a:t>–  субъекты малого и среднего предпринимательства (микро, малые и средние предприятия), зарегистрированные и осуществляющие </a:t>
            </a:r>
            <a:r>
              <a:rPr lang="ru-RU" sz="1200" b="1" dirty="0">
                <a:latin typeface="Times New Roman" panose="02020603050405020304" pitchFamily="18" charset="0"/>
                <a:cs typeface="Times New Roman" panose="02020603050405020304" pitchFamily="18" charset="0"/>
              </a:rPr>
              <a:t>приоритетные виды деятельности </a:t>
            </a:r>
            <a:r>
              <a:rPr lang="ru-RU" sz="1200" baseline="30000" dirty="0">
                <a:latin typeface="Times New Roman" panose="02020603050405020304" pitchFamily="18" charset="0"/>
                <a:cs typeface="Times New Roman" panose="02020603050405020304" pitchFamily="18" charset="0"/>
              </a:rPr>
              <a:t>1</a:t>
            </a:r>
            <a:r>
              <a:rPr lang="ru-RU"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a:t>
            </a:r>
            <a:r>
              <a:rPr lang="ru-RU" sz="900" i="1" dirty="0" smtClean="0">
                <a:latin typeface="Times New Roman" panose="02020603050405020304" pitchFamily="18" charset="0"/>
                <a:cs typeface="Times New Roman" panose="02020603050405020304" pitchFamily="18" charset="0"/>
              </a:rPr>
              <a:t>см. следующий слайд</a:t>
            </a:r>
            <a:r>
              <a:rPr lang="ru-RU" sz="1200" dirty="0" smtClean="0">
                <a:latin typeface="Times New Roman" panose="02020603050405020304" pitchFamily="18" charset="0"/>
                <a:cs typeface="Times New Roman" panose="02020603050405020304" pitchFamily="18" charset="0"/>
              </a:rPr>
              <a:t>) на </a:t>
            </a:r>
            <a:r>
              <a:rPr lang="ru-RU" sz="1200" dirty="0">
                <a:latin typeface="Times New Roman" panose="02020603050405020304" pitchFamily="18" charset="0"/>
                <a:cs typeface="Times New Roman" panose="02020603050405020304" pitchFamily="18" charset="0"/>
              </a:rPr>
              <a:t>территории Республики Мордовия. </a:t>
            </a:r>
          </a:p>
        </p:txBody>
      </p:sp>
    </p:spTree>
    <p:extLst>
      <p:ext uri="{BB962C8B-B14F-4D97-AF65-F5344CB8AC3E}">
        <p14:creationId xmlns:p14="http://schemas.microsoft.com/office/powerpoint/2010/main" val="276874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E53FDBF-03D8-B3CB-2A28-ED73E096BCE8}"/>
            </a:ext>
          </a:extLst>
        </p:cNvPr>
        <p:cNvGrpSpPr/>
        <p:nvPr/>
      </p:nvGrpSpPr>
      <p:grpSpPr>
        <a:xfrm>
          <a:off x="0" y="0"/>
          <a:ext cx="0" cy="0"/>
          <a:chOff x="0" y="0"/>
          <a:chExt cx="0" cy="0"/>
        </a:xfrm>
      </p:grpSpPr>
      <p:graphicFrame>
        <p:nvGraphicFramePr>
          <p:cNvPr id="4" name="object 16">
            <a:extLst>
              <a:ext uri="{FF2B5EF4-FFF2-40B4-BE49-F238E27FC236}">
                <a16:creationId xmlns:a16="http://schemas.microsoft.com/office/drawing/2014/main" xmlns="" id="{19EA8E01-03FD-65B0-C301-9316B1D211AF}"/>
              </a:ext>
            </a:extLst>
          </p:cNvPr>
          <p:cNvGraphicFramePr>
            <a:graphicFrameLocks noGrp="1"/>
          </p:cNvGraphicFramePr>
          <p:nvPr>
            <p:extLst>
              <p:ext uri="{D42A27DB-BD31-4B8C-83A1-F6EECF244321}">
                <p14:modId xmlns:p14="http://schemas.microsoft.com/office/powerpoint/2010/main" val="1547692159"/>
              </p:ext>
            </p:extLst>
          </p:nvPr>
        </p:nvGraphicFramePr>
        <p:xfrm>
          <a:off x="1350140" y="1224793"/>
          <a:ext cx="10289410" cy="4557517"/>
        </p:xfrm>
        <a:graphic>
          <a:graphicData uri="http://schemas.openxmlformats.org/drawingml/2006/table">
            <a:tbl>
              <a:tblPr firstRow="1" bandRow="1">
                <a:tableStyleId>{2D5ABB26-0587-4C30-8999-92F81FD0307C}</a:tableStyleId>
              </a:tblPr>
              <a:tblGrid>
                <a:gridCol w="10289410">
                  <a:extLst>
                    <a:ext uri="{9D8B030D-6E8A-4147-A177-3AD203B41FA5}">
                      <a16:colId xmlns:a16="http://schemas.microsoft.com/office/drawing/2014/main" xmlns="" val="20000"/>
                    </a:ext>
                  </a:extLst>
                </a:gridCol>
              </a:tblGrid>
              <a:tr h="4557517">
                <a:tc>
                  <a:txBody>
                    <a:bodyPr/>
                    <a:lstStyle/>
                    <a:p>
                      <a:pPr marL="207450" indent="-171450" algn="just" fontAlgn="base" hangingPunct="0">
                        <a:spcAft>
                          <a:spcPts val="600"/>
                        </a:spcAft>
                        <a:buFont typeface="Courier New" panose="02070309020205020404" pitchFamily="49" charset="0"/>
                        <a:buChar char="o"/>
                      </a:pPr>
                      <a:r>
                        <a:rPr lang="ru-RU" sz="1400" b="0" dirty="0">
                          <a:latin typeface="Times New Roman" panose="02020603050405020304" pitchFamily="18" charset="0"/>
                          <a:cs typeface="Times New Roman" panose="02020603050405020304" pitchFamily="18" charset="0"/>
                        </a:rPr>
                        <a:t>Обрабатывающие производства </a:t>
                      </a:r>
                      <a:r>
                        <a:rPr lang="ru-RU" sz="1400" dirty="0">
                          <a:latin typeface="Times New Roman" panose="02020603050405020304" pitchFamily="18" charset="0"/>
                          <a:cs typeface="Times New Roman" panose="02020603050405020304" pitchFamily="18" charset="0"/>
                        </a:rPr>
                        <a:t>(в рамках раздела С «Обрабатывающие производства» Общероссийского классификатора видов экономической деятельности);</a:t>
                      </a:r>
                    </a:p>
                    <a:p>
                      <a:pPr marL="207450" indent="-171450" algn="just" fontAlgn="base" hangingPunct="0">
                        <a:spcAft>
                          <a:spcPts val="600"/>
                        </a:spcAft>
                        <a:buFont typeface="Courier New" panose="02070309020205020404" pitchFamily="49" charset="0"/>
                        <a:buChar char="o"/>
                      </a:pPr>
                      <a:r>
                        <a:rPr lang="ru-RU" sz="1400" dirty="0">
                          <a:latin typeface="Times New Roman" panose="02020603050405020304" pitchFamily="18" charset="0"/>
                          <a:cs typeface="Times New Roman" panose="02020603050405020304" pitchFamily="18" charset="0"/>
                        </a:rPr>
                        <a:t>Деятельность гостиниц и предприятий общественного питания (в рамках раздела I «Деятельность гостиниц и предприятий общественного питания» Общероссийского классификатора видов экономической деятельности);</a:t>
                      </a:r>
                    </a:p>
                    <a:p>
                      <a:pPr marL="207450" indent="-171450" algn="just" fontAlgn="base" hangingPunct="0">
                        <a:spcAft>
                          <a:spcPts val="600"/>
                        </a:spcAft>
                        <a:buFont typeface="Courier New" panose="02070309020205020404" pitchFamily="49" charset="0"/>
                        <a:buChar char="o"/>
                      </a:pPr>
                      <a:r>
                        <a:rPr lang="ru-RU" sz="1400" dirty="0">
                          <a:latin typeface="Times New Roman" panose="02020603050405020304" pitchFamily="18" charset="0"/>
                          <a:cs typeface="Times New Roman" panose="02020603050405020304" pitchFamily="18" charset="0"/>
                        </a:rPr>
                        <a:t>Деятельность в области информации и связи (в рамках раздела J «Деятельность в области информации и связи» Общероссийского классификатора видов экономической деятельности);</a:t>
                      </a:r>
                    </a:p>
                    <a:p>
                      <a:pPr marL="207450" indent="-171450" algn="just" fontAlgn="base" hangingPunct="0">
                        <a:spcAft>
                          <a:spcPts val="600"/>
                        </a:spcAft>
                        <a:buFont typeface="Courier New" panose="02070309020205020404" pitchFamily="49" charset="0"/>
                        <a:buChar char="o"/>
                      </a:pPr>
                      <a:r>
                        <a:rPr lang="ru-RU" sz="1400" dirty="0">
                          <a:latin typeface="Times New Roman" panose="02020603050405020304" pitchFamily="18" charset="0"/>
                          <a:cs typeface="Times New Roman" panose="02020603050405020304" pitchFamily="18" charset="0"/>
                        </a:rPr>
                        <a:t>Деятельность профессиональная, научная и техническая (в рамках раздела М «Деятельность профессиональная, научная и техническая» Общероссийского классификатора видов экономической деятельности);</a:t>
                      </a:r>
                    </a:p>
                    <a:p>
                      <a:pPr marL="207450" indent="-171450" algn="just" fontAlgn="base" hangingPunct="0">
                        <a:spcAft>
                          <a:spcPts val="600"/>
                        </a:spcAft>
                        <a:buFont typeface="Courier New" panose="02070309020205020404" pitchFamily="49" charset="0"/>
                        <a:buChar char="o"/>
                      </a:pPr>
                      <a:r>
                        <a:rPr lang="ru-RU" sz="1400" dirty="0">
                          <a:latin typeface="Times New Roman" panose="02020603050405020304" pitchFamily="18" charset="0"/>
                          <a:cs typeface="Times New Roman" panose="02020603050405020304" pitchFamily="18" charset="0"/>
                        </a:rPr>
                        <a:t>В сфере туризма (в рамках раздела N «Деятельность административная и сопутствующие услуги» Общероссийского классификатора видов экономической деятельности)</a:t>
                      </a:r>
                    </a:p>
                    <a:p>
                      <a:pPr marL="36000" indent="0" algn="just" fontAlgn="base" hangingPunct="0">
                        <a:spcAft>
                          <a:spcPts val="600"/>
                        </a:spcAft>
                        <a:buFont typeface="Courier New" panose="02070309020205020404" pitchFamily="49" charset="0"/>
                        <a:buNone/>
                      </a:pPr>
                      <a:r>
                        <a:rPr lang="ru-RU" sz="1400" dirty="0">
                          <a:latin typeface="Times New Roman" panose="02020603050405020304" pitchFamily="18" charset="0"/>
                          <a:cs typeface="Times New Roman" panose="02020603050405020304" pitchFamily="18" charset="0"/>
                        </a:rPr>
                        <a:t>            </a:t>
                      </a:r>
                    </a:p>
                    <a:p>
                      <a:pPr marL="36000" indent="0" algn="just" fontAlgn="base" hangingPunct="0">
                        <a:spcAft>
                          <a:spcPts val="600"/>
                        </a:spcAft>
                        <a:buFont typeface="Courier New" panose="02070309020205020404" pitchFamily="49" charset="0"/>
                        <a:buNone/>
                      </a:pPr>
                      <a:r>
                        <a:rPr lang="ru-RU" sz="1400" dirty="0">
                          <a:latin typeface="Times New Roman" panose="02020603050405020304" pitchFamily="18" charset="0"/>
                          <a:cs typeface="Times New Roman" panose="02020603050405020304" pitchFamily="18" charset="0"/>
                        </a:rPr>
                        <a:t>        Заемщик считается осуществляющим деятельность в приоритетных отраслях при одновременном соблюдении</a:t>
                      </a:r>
                      <a:r>
                        <a:rPr lang="ru-RU" sz="1400" baseline="0" dirty="0">
                          <a:latin typeface="Times New Roman" panose="02020603050405020304" pitchFamily="18" charset="0"/>
                          <a:cs typeface="Times New Roman" panose="02020603050405020304" pitchFamily="18" charset="0"/>
                        </a:rPr>
                        <a:t> </a:t>
                      </a:r>
                      <a:r>
                        <a:rPr lang="ru-RU" sz="1400" dirty="0">
                          <a:solidFill>
                            <a:srgbClr val="FF0000"/>
                          </a:solidFill>
                          <a:latin typeface="Times New Roman" panose="02020603050405020304" pitchFamily="18" charset="0"/>
                          <a:cs typeface="Times New Roman" panose="02020603050405020304" pitchFamily="18" charset="0"/>
                        </a:rPr>
                        <a:t>следующих</a:t>
                      </a:r>
                      <a:r>
                        <a:rPr lang="ru-RU" sz="1400" dirty="0">
                          <a:latin typeface="Times New Roman" panose="02020603050405020304" pitchFamily="18" charset="0"/>
                          <a:cs typeface="Times New Roman" panose="02020603050405020304" pitchFamily="18" charset="0"/>
                        </a:rPr>
                        <a:t> </a:t>
                      </a:r>
                      <a:r>
                        <a:rPr lang="ru-RU" sz="1400" dirty="0">
                          <a:solidFill>
                            <a:srgbClr val="FF0000"/>
                          </a:solidFill>
                          <a:latin typeface="Times New Roman" panose="02020603050405020304" pitchFamily="18" charset="0"/>
                          <a:cs typeface="Times New Roman" panose="02020603050405020304" pitchFamily="18" charset="0"/>
                        </a:rPr>
                        <a:t>условий:</a:t>
                      </a:r>
                    </a:p>
                    <a:p>
                      <a:pPr marL="36000" indent="0" algn="just" fontAlgn="base" hangingPunct="0">
                        <a:spcAft>
                          <a:spcPts val="600"/>
                        </a:spcAft>
                        <a:buFont typeface="Courier New" panose="02070309020205020404" pitchFamily="49" charset="0"/>
                        <a:buNone/>
                      </a:pPr>
                      <a:r>
                        <a:rPr lang="ru-RU" sz="1400" dirty="0">
                          <a:latin typeface="Times New Roman" panose="02020603050405020304" pitchFamily="18" charset="0"/>
                          <a:cs typeface="Times New Roman" panose="02020603050405020304" pitchFamily="18" charset="0"/>
                        </a:rPr>
                        <a:t>       1) приоритетный вид деятельности указан у СМСП в выписке из ЕГРЮЛ (ЕГРИП); </a:t>
                      </a:r>
                    </a:p>
                    <a:p>
                      <a:pPr marL="36000" indent="0" algn="just" fontAlgn="base" hangingPunct="0">
                        <a:spcAft>
                          <a:spcPts val="600"/>
                        </a:spcAft>
                        <a:buFont typeface="Courier New" panose="02070309020205020404" pitchFamily="49" charset="0"/>
                        <a:buNone/>
                      </a:pPr>
                      <a:r>
                        <a:rPr lang="ru-RU" sz="1400" dirty="0">
                          <a:latin typeface="Times New Roman" panose="02020603050405020304" pitchFamily="18" charset="0"/>
                          <a:cs typeface="Times New Roman" panose="02020603050405020304" pitchFamily="18" charset="0"/>
                        </a:rPr>
                        <a:t>       2) при фактическом осуществлении приоритетного вида деятельности; </a:t>
                      </a:r>
                    </a:p>
                    <a:p>
                      <a:pPr marL="36000" indent="0" algn="just" fontAlgn="base" hangingPunct="0">
                        <a:spcAft>
                          <a:spcPts val="600"/>
                        </a:spcAft>
                        <a:buFont typeface="Courier New" panose="02070309020205020404" pitchFamily="49" charset="0"/>
                        <a:buNone/>
                      </a:pPr>
                      <a:r>
                        <a:rPr lang="ru-RU" sz="1400" dirty="0">
                          <a:latin typeface="Times New Roman" panose="02020603050405020304" pitchFamily="18" charset="0"/>
                          <a:cs typeface="Times New Roman" panose="02020603050405020304" pitchFamily="18" charset="0"/>
                        </a:rPr>
                        <a:t>       3) выручка от приоритетного вида деятельности должна составлять более 50% общей выручки заявителя.</a:t>
                      </a:r>
                      <a:endParaRPr lang="ru-RU" sz="1400" b="0" dirty="0">
                        <a:latin typeface="Times New Roman" panose="02020603050405020304" pitchFamily="18" charset="0"/>
                        <a:cs typeface="Times New Roman" panose="02020603050405020304" pitchFamily="18" charset="0"/>
                      </a:endParaRPr>
                    </a:p>
                  </a:txBody>
                  <a:tcPr marL="0" marR="0" marT="39052" marB="0">
                    <a:noFill/>
                  </a:tcPr>
                </a:tc>
                <a:extLst>
                  <a:ext uri="{0D108BD9-81ED-4DB2-BD59-A6C34878D82A}">
                    <a16:rowId xmlns:a16="http://schemas.microsoft.com/office/drawing/2014/main" xmlns="" val="10000"/>
                  </a:ext>
                </a:extLst>
              </a:tr>
            </a:tbl>
          </a:graphicData>
        </a:graphic>
      </p:graphicFrame>
      <p:sp>
        <p:nvSpPr>
          <p:cNvPr id="7" name="object 28">
            <a:extLst>
              <a:ext uri="{FF2B5EF4-FFF2-40B4-BE49-F238E27FC236}">
                <a16:creationId xmlns:a16="http://schemas.microsoft.com/office/drawing/2014/main" xmlns="" id="{321249A6-0BA0-AE68-55D0-0B934143E0C7}"/>
              </a:ext>
            </a:extLst>
          </p:cNvPr>
          <p:cNvSpPr txBox="1">
            <a:spLocks noChangeArrowheads="1"/>
          </p:cNvSpPr>
          <p:nvPr/>
        </p:nvSpPr>
        <p:spPr bwMode="auto">
          <a:xfrm>
            <a:off x="1350139" y="501770"/>
            <a:ext cx="9810502" cy="39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0955" rIns="0" bIns="0">
            <a:spAutoFit/>
          </a:bodyPr>
          <a:lstStyle>
            <a:lvl1pPr marL="984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163"/>
              </a:spcBef>
              <a:buFontTx/>
              <a:buNone/>
            </a:pPr>
            <a:r>
              <a:rPr lang="ru-RU" altLang="ru-RU" sz="1500" b="1" baseline="80000"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a:t>
            </a:r>
            <a:r>
              <a:rPr lang="ru-RU" altLang="ru-RU" sz="2400" b="1" dirty="0" smtClean="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Приоритетные </a:t>
            </a: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виды деятельности:</a:t>
            </a:r>
          </a:p>
        </p:txBody>
      </p:sp>
    </p:spTree>
    <p:extLst>
      <p:ext uri="{BB962C8B-B14F-4D97-AF65-F5344CB8AC3E}">
        <p14:creationId xmlns:p14="http://schemas.microsoft.com/office/powerpoint/2010/main" val="2362644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5129F56-A4A6-DE4D-B5B2-98D6FF19F7AB}"/>
            </a:ext>
          </a:extLst>
        </p:cNvPr>
        <p:cNvGrpSpPr/>
        <p:nvPr/>
      </p:nvGrpSpPr>
      <p:grpSpPr>
        <a:xfrm>
          <a:off x="0" y="0"/>
          <a:ext cx="0" cy="0"/>
          <a:chOff x="0" y="0"/>
          <a:chExt cx="0" cy="0"/>
        </a:xfrm>
      </p:grpSpPr>
      <p:sp>
        <p:nvSpPr>
          <p:cNvPr id="29" name="Заголовок 28">
            <a:extLst>
              <a:ext uri="{FF2B5EF4-FFF2-40B4-BE49-F238E27FC236}">
                <a16:creationId xmlns:a16="http://schemas.microsoft.com/office/drawing/2014/main" xmlns="" id="{285F59F9-BCD3-FD85-0E35-4A82ACE590D5}"/>
              </a:ext>
            </a:extLst>
          </p:cNvPr>
          <p:cNvSpPr>
            <a:spLocks noGrp="1"/>
          </p:cNvSpPr>
          <p:nvPr>
            <p:ph type="title"/>
          </p:nvPr>
        </p:nvSpPr>
        <p:spPr>
          <a:xfrm>
            <a:off x="1217452" y="426821"/>
            <a:ext cx="10515600" cy="1039427"/>
          </a:xfrm>
        </p:spPr>
        <p:txBody>
          <a:bodyPr>
            <a:normAutofit fontScale="90000"/>
          </a:bodyPr>
          <a:lstStyle/>
          <a:p>
            <a:pPr algn="ctr"/>
            <a:r>
              <a:rPr lang="ru-RU" sz="1800" b="1" i="1" dirty="0">
                <a:solidFill>
                  <a:srgbClr val="002060"/>
                </a:solidFill>
                <a:latin typeface="Times New Roman" panose="02020603050405020304" pitchFamily="18" charset="0"/>
                <a:cs typeface="Times New Roman" panose="02020603050405020304" pitchFamily="18" charset="0"/>
              </a:rPr>
              <a:t/>
            </a:r>
            <a:br>
              <a:rPr lang="ru-RU" sz="1800" b="1" i="1" dirty="0">
                <a:solidFill>
                  <a:srgbClr val="002060"/>
                </a:solidFill>
                <a:latin typeface="Times New Roman" panose="02020603050405020304" pitchFamily="18" charset="0"/>
                <a:cs typeface="Times New Roman" panose="02020603050405020304" pitchFamily="18" charset="0"/>
              </a:rPr>
            </a:br>
            <a:r>
              <a:rPr lang="ru-RU" sz="2700" b="1" u="sng"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ЗАЕМ «ПРОЕКТНЫЙ» </a:t>
            </a:r>
            <a:r>
              <a:rPr lang="ru-RU" sz="2700" b="1" u="sng" dirty="0">
                <a:effectLst>
                  <a:outerShdw blurRad="38100" dist="38100" dir="2700000" algn="tl">
                    <a:srgbClr val="000000">
                      <a:alpha val="43137"/>
                    </a:srgbClr>
                  </a:outerShdw>
                </a:effectLst>
              </a:rPr>
              <a:t/>
            </a:r>
            <a:br>
              <a:rPr lang="ru-RU" sz="2700" b="1" u="sng" dirty="0">
                <a:effectLst>
                  <a:outerShdw blurRad="38100" dist="38100" dir="2700000" algn="tl">
                    <a:srgbClr val="000000">
                      <a:alpha val="43137"/>
                    </a:srgbClr>
                  </a:outerShdw>
                </a:effectLst>
              </a:rPr>
            </a:br>
            <a:endParaRPr lang="ru-RU" sz="2700" b="1" u="sng" dirty="0">
              <a:effectLst>
                <a:outerShdw blurRad="38100" dist="38100" dir="2700000" algn="tl">
                  <a:srgbClr val="000000">
                    <a:alpha val="43137"/>
                  </a:srgbClr>
                </a:outerShdw>
              </a:effectLst>
            </a:endParaRPr>
          </a:p>
        </p:txBody>
      </p:sp>
      <p:graphicFrame>
        <p:nvGraphicFramePr>
          <p:cNvPr id="30" name="object 15">
            <a:extLst>
              <a:ext uri="{FF2B5EF4-FFF2-40B4-BE49-F238E27FC236}">
                <a16:creationId xmlns:a16="http://schemas.microsoft.com/office/drawing/2014/main" xmlns="" id="{BCBA1D73-1204-054B-A2F9-5EB1F5A507F2}"/>
              </a:ext>
            </a:extLst>
          </p:cNvPr>
          <p:cNvGraphicFramePr>
            <a:graphicFrameLocks noGrp="1"/>
          </p:cNvGraphicFramePr>
          <p:nvPr>
            <p:extLst>
              <p:ext uri="{D42A27DB-BD31-4B8C-83A1-F6EECF244321}">
                <p14:modId xmlns:p14="http://schemas.microsoft.com/office/powerpoint/2010/main" val="1170961681"/>
              </p:ext>
            </p:extLst>
          </p:nvPr>
        </p:nvGraphicFramePr>
        <p:xfrm>
          <a:off x="847288" y="1730406"/>
          <a:ext cx="3839012" cy="3200400"/>
        </p:xfrm>
        <a:graphic>
          <a:graphicData uri="http://schemas.openxmlformats.org/drawingml/2006/table">
            <a:tbl>
              <a:tblPr firstRow="1" bandRow="1">
                <a:tableStyleId>{2D5ABB26-0587-4C30-8999-92F81FD0307C}</a:tableStyleId>
              </a:tblPr>
              <a:tblGrid>
                <a:gridCol w="3839012">
                  <a:extLst>
                    <a:ext uri="{9D8B030D-6E8A-4147-A177-3AD203B41FA5}">
                      <a16:colId xmlns:a16="http://schemas.microsoft.com/office/drawing/2014/main" xmlns="" val="20000"/>
                    </a:ext>
                  </a:extLst>
                </a:gridCol>
              </a:tblGrid>
              <a:tr h="3016560">
                <a:tc>
                  <a:txBody>
                    <a:bodyPr/>
                    <a:lstStyle/>
                    <a:p>
                      <a:pPr marL="75565" algn="l">
                        <a:lnSpc>
                          <a:spcPct val="100000"/>
                        </a:lnSpc>
                      </a:pPr>
                      <a:endParaRPr lang="ru-RU" sz="1800" b="1" u="none" dirty="0">
                        <a:solidFill>
                          <a:schemeClr val="tx1">
                            <a:lumMod val="65000"/>
                            <a:lumOff val="35000"/>
                          </a:schemeClr>
                        </a:solidFill>
                        <a:effectLst/>
                        <a:latin typeface="+mn-lt"/>
                        <a:cs typeface="Calibri"/>
                      </a:endParaRPr>
                    </a:p>
                    <a:p>
                      <a:pPr marL="75565" algn="ctr">
                        <a:lnSpc>
                          <a:spcPct val="100000"/>
                        </a:lnSpc>
                      </a:pPr>
                      <a:r>
                        <a:rPr lang="ru-RU" sz="1800" b="1" u="none"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ОСНОВНЫЕ ПАРАМЕТРЫ</a:t>
                      </a:r>
                      <a:endParaRPr lang="ru-RU" sz="1800" b="1" u="none" dirty="0">
                        <a:solidFill>
                          <a:schemeClr val="tx1">
                            <a:lumMod val="65000"/>
                            <a:lumOff val="3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75565" algn="l">
                        <a:lnSpc>
                          <a:spcPct val="100000"/>
                        </a:lnSpc>
                      </a:pPr>
                      <a:endParaRPr lang="ru-RU" sz="1800" b="1" dirty="0">
                        <a:solidFill>
                          <a:schemeClr val="tx1">
                            <a:lumMod val="65000"/>
                            <a:lumOff val="35000"/>
                          </a:schemeClr>
                        </a:solidFill>
                        <a:latin typeface="+mn-lt"/>
                        <a:cs typeface="Calibri"/>
                      </a:endParaRPr>
                    </a:p>
                    <a:p>
                      <a:pPr marL="75565" algn="l">
                        <a:lnSpc>
                          <a:spcPct val="100000"/>
                        </a:lnSpc>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Сумма</a:t>
                      </a:r>
                      <a:r>
                        <a:rPr lang="ru-RU" sz="1800" b="1" dirty="0">
                          <a:solidFill>
                            <a:schemeClr val="tx1">
                              <a:lumMod val="65000"/>
                              <a:lumOff val="35000"/>
                            </a:schemeClr>
                          </a:solidFill>
                          <a:latin typeface="Times New Roman" panose="02020603050405020304" pitchFamily="18" charset="0"/>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от</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5 до 30 </a:t>
                      </a:r>
                      <a:r>
                        <a:rPr lang="ru-RU" sz="1800" b="1" kern="1200" dirty="0">
                          <a:solidFill>
                            <a:schemeClr val="tx1">
                              <a:lumMod val="95000"/>
                              <a:lumOff val="5000"/>
                            </a:schemeClr>
                          </a:solidFill>
                          <a:latin typeface="Times New Roman" panose="02020603050405020304" pitchFamily="18" charset="0"/>
                          <a:ea typeface="+mn-ea"/>
                          <a:cs typeface="Times New Roman" panose="02020603050405020304" pitchFamily="18" charset="0"/>
                        </a:rPr>
                        <a:t>млн. рублей</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Процентная ставка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10%</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Срок кредитования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до</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10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лет</a:t>
                      </a:r>
                    </a:p>
                    <a:p>
                      <a:pPr marL="75565" algn="l">
                        <a:lnSpc>
                          <a:spcPct val="100000"/>
                        </a:lnSpc>
                      </a:pPr>
                      <a:endParaRPr lang="ru-RU" sz="1800" b="1" dirty="0">
                        <a:latin typeface="Times New Roman" panose="02020603050405020304" pitchFamily="18" charset="0"/>
                        <a:cs typeface="Times New Roman" panose="02020603050405020304" pitchFamily="18" charset="0"/>
                      </a:endParaRPr>
                    </a:p>
                    <a:p>
                      <a:pPr marL="75565" algn="l">
                        <a:lnSpc>
                          <a:spcPct val="100000"/>
                        </a:lnSpc>
                      </a:pPr>
                      <a:r>
                        <a:rPr lang="ru-RU" sz="1800" b="1" dirty="0">
                          <a:solidFill>
                            <a:schemeClr val="tx1">
                              <a:lumMod val="95000"/>
                              <a:lumOff val="5000"/>
                            </a:schemeClr>
                          </a:solidFill>
                          <a:latin typeface="Times New Roman" panose="02020603050405020304" pitchFamily="18" charset="0"/>
                          <a:ea typeface="+mn-ea"/>
                          <a:cs typeface="Times New Roman" panose="02020603050405020304" pitchFamily="18" charset="0"/>
                        </a:rPr>
                        <a:t>Отсрочка платежа </a:t>
                      </a:r>
                      <a:r>
                        <a:rPr lang="ru-RU" sz="1800" b="1" dirty="0">
                          <a:solidFill>
                            <a:schemeClr val="tx1">
                              <a:lumMod val="65000"/>
                              <a:lumOff val="35000"/>
                            </a:schemeClr>
                          </a:solidFill>
                          <a:latin typeface="Times New Roman" panose="02020603050405020304" pitchFamily="18" charset="0"/>
                          <a:ea typeface="+mn-ea"/>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до</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18</a:t>
                      </a:r>
                      <a:r>
                        <a:rPr lang="ru-RU" sz="1800" b="1" dirty="0">
                          <a:solidFill>
                            <a:srgbClr val="FF0000"/>
                          </a:solidFill>
                          <a:latin typeface="Times New Roman" panose="02020603050405020304" pitchFamily="18" charset="0"/>
                          <a:cs typeface="Times New Roman" panose="02020603050405020304" pitchFamily="18" charset="0"/>
                        </a:rPr>
                        <a:t> </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месяцев</a:t>
                      </a:r>
                    </a:p>
                    <a:p>
                      <a:pPr marL="75565" algn="l">
                        <a:lnSpc>
                          <a:spcPct val="100000"/>
                        </a:lnSpc>
                      </a:pPr>
                      <a:endParaRPr lang="ru-RU" sz="1500" b="1" dirty="0">
                        <a:solidFill>
                          <a:schemeClr val="tx1">
                            <a:lumMod val="95000"/>
                            <a:lumOff val="5000"/>
                          </a:schemeClr>
                        </a:solidFill>
                        <a:latin typeface="+mn-lt"/>
                        <a:cs typeface="Calibri"/>
                      </a:endParaRPr>
                    </a:p>
                    <a:p>
                      <a:pPr marL="75565" algn="l">
                        <a:lnSpc>
                          <a:spcPct val="100000"/>
                        </a:lnSpc>
                      </a:pPr>
                      <a:endParaRPr lang="ru-RU" sz="1500" b="1" dirty="0">
                        <a:solidFill>
                          <a:srgbClr val="C00000"/>
                        </a:solidFill>
                        <a:latin typeface="+mn-lt"/>
                        <a:cs typeface="Calibri"/>
                      </a:endParaRPr>
                    </a:p>
                  </a:txBody>
                  <a:tcPr marL="0" marR="0" marT="0" marB="0">
                    <a:solidFill>
                      <a:schemeClr val="bg1"/>
                    </a:solidFill>
                  </a:tcPr>
                </a:tc>
                <a:extLst>
                  <a:ext uri="{0D108BD9-81ED-4DB2-BD59-A6C34878D82A}">
                    <a16:rowId xmlns:a16="http://schemas.microsoft.com/office/drawing/2014/main" xmlns="" val="10000"/>
                  </a:ext>
                </a:extLst>
              </a:tr>
            </a:tbl>
          </a:graphicData>
        </a:graphic>
      </p:graphicFrame>
      <p:graphicFrame>
        <p:nvGraphicFramePr>
          <p:cNvPr id="31" name="object 15">
            <a:extLst>
              <a:ext uri="{FF2B5EF4-FFF2-40B4-BE49-F238E27FC236}">
                <a16:creationId xmlns:a16="http://schemas.microsoft.com/office/drawing/2014/main" xmlns="" id="{74CB8D92-979F-06CA-155E-36EFD7D8D7AD}"/>
              </a:ext>
            </a:extLst>
          </p:cNvPr>
          <p:cNvGraphicFramePr>
            <a:graphicFrameLocks noGrp="1"/>
          </p:cNvGraphicFramePr>
          <p:nvPr>
            <p:extLst>
              <p:ext uri="{D42A27DB-BD31-4B8C-83A1-F6EECF244321}">
                <p14:modId xmlns:p14="http://schemas.microsoft.com/office/powerpoint/2010/main" val="1611649691"/>
              </p:ext>
            </p:extLst>
          </p:nvPr>
        </p:nvGraphicFramePr>
        <p:xfrm>
          <a:off x="5377342" y="1870644"/>
          <a:ext cx="6070483" cy="3566156"/>
        </p:xfrm>
        <a:graphic>
          <a:graphicData uri="http://schemas.openxmlformats.org/drawingml/2006/table">
            <a:tbl>
              <a:tblPr firstRow="1" bandRow="1">
                <a:tableStyleId>{2D5ABB26-0587-4C30-8999-92F81FD0307C}</a:tableStyleId>
              </a:tblPr>
              <a:tblGrid>
                <a:gridCol w="6070483">
                  <a:extLst>
                    <a:ext uri="{9D8B030D-6E8A-4147-A177-3AD203B41FA5}">
                      <a16:colId xmlns:a16="http://schemas.microsoft.com/office/drawing/2014/main" xmlns="" val="20000"/>
                    </a:ext>
                  </a:extLst>
                </a:gridCol>
              </a:tblGrid>
              <a:tr h="3062184">
                <a:tc>
                  <a:txBody>
                    <a:bodyPr/>
                    <a:lstStyle/>
                    <a:p>
                      <a:pPr marL="75565" algn="l">
                        <a:lnSpc>
                          <a:spcPct val="100000"/>
                        </a:lnSpc>
                      </a:pPr>
                      <a:endParaRPr lang="ru-RU" sz="900" b="1" dirty="0">
                        <a:solidFill>
                          <a:schemeClr val="tx1">
                            <a:lumMod val="65000"/>
                            <a:lumOff val="35000"/>
                          </a:schemeClr>
                        </a:solidFill>
                        <a:latin typeface="+mn-lt"/>
                        <a:cs typeface="Calibri"/>
                      </a:endParaRPr>
                    </a:p>
                    <a:p>
                      <a:pPr marL="75565" algn="ctr">
                        <a:lnSpc>
                          <a:spcPct val="100000"/>
                        </a:lnSpc>
                      </a:pP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ДЛЯ ПОЛУЧЕНИЯ ЗАЙМА НЕОБХОДИМО ВЫПОЛНИТЬ </a:t>
                      </a:r>
                      <a:r>
                        <a:rPr lang="ru-RU" sz="1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3</a:t>
                      </a: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ru-RU" sz="1800" b="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ОСНОВНЫХ УСЛОВИЯ</a:t>
                      </a:r>
                      <a:r>
                        <a:rPr lang="ru-RU" sz="1800" b="1" dirty="0">
                          <a:solidFill>
                            <a:schemeClr val="tx1">
                              <a:lumMod val="95000"/>
                              <a:lumOff val="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75565" algn="l">
                        <a:lnSpc>
                          <a:spcPct val="100000"/>
                        </a:lnSpc>
                      </a:pPr>
                      <a:endParaRPr lang="ru-RU" sz="1800" b="0"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Обеспечить вложение собственных средств в проект не </a:t>
                      </a:r>
                      <a:r>
                        <a:rPr lang="ru-RU" sz="1800" b="1">
                          <a:solidFill>
                            <a:schemeClr val="tx1">
                              <a:lumMod val="95000"/>
                              <a:lumOff val="5000"/>
                            </a:schemeClr>
                          </a:solidFill>
                          <a:latin typeface="Times New Roman" panose="02020603050405020304" pitchFamily="18" charset="0"/>
                          <a:cs typeface="Times New Roman" panose="02020603050405020304" pitchFamily="18" charset="0"/>
                        </a:rPr>
                        <a:t>менее </a:t>
                      </a:r>
                      <a:r>
                        <a:rPr lang="ru-RU" sz="1800" b="1">
                          <a:solidFill>
                            <a:srgbClr val="C00000"/>
                          </a:solidFill>
                          <a:latin typeface="Times New Roman" panose="02020603050405020304" pitchFamily="18" charset="0"/>
                          <a:cs typeface="Times New Roman" panose="02020603050405020304" pitchFamily="18" charset="0"/>
                        </a:rPr>
                        <a:t>50% </a:t>
                      </a:r>
                      <a:r>
                        <a:rPr lang="ru-RU" sz="1800" b="1" dirty="0">
                          <a:solidFill>
                            <a:srgbClr val="C00000"/>
                          </a:solidFill>
                          <a:latin typeface="Times New Roman" panose="02020603050405020304" pitchFamily="18" charset="0"/>
                          <a:cs typeface="Times New Roman" panose="02020603050405020304" pitchFamily="18" charset="0"/>
                        </a:rPr>
                        <a:t>к сумме займа</a:t>
                      </a:r>
                    </a:p>
                    <a:p>
                      <a:pPr marL="532765" indent="-457200" algn="l">
                        <a:lnSpc>
                          <a:spcPct val="100000"/>
                        </a:lnSpc>
                        <a:buAutoNum type="arabicPeriod"/>
                      </a:pPr>
                      <a:endParaRPr lang="ru-RU" sz="1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Создать </a:t>
                      </a:r>
                      <a:r>
                        <a:rPr lang="ru-RU" sz="1800" b="1" dirty="0">
                          <a:solidFill>
                            <a:srgbClr val="C00000"/>
                          </a:solidFill>
                          <a:latin typeface="Times New Roman" panose="02020603050405020304" pitchFamily="18" charset="0"/>
                          <a:cs typeface="Times New Roman" panose="02020603050405020304" pitchFamily="18" charset="0"/>
                        </a:rPr>
                        <a:t>НОВЫЕ</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ru-RU" sz="1800" b="1" dirty="0">
                          <a:solidFill>
                            <a:srgbClr val="C00000"/>
                          </a:solidFill>
                          <a:latin typeface="Times New Roman" panose="02020603050405020304" pitchFamily="18" charset="0"/>
                          <a:cs typeface="Times New Roman" panose="02020603050405020304" pitchFamily="18" charset="0"/>
                        </a:rPr>
                        <a:t>ПОСТОЯННЫЕ</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рабочие места</a:t>
                      </a:r>
                    </a:p>
                    <a:p>
                      <a:pPr marL="532765" indent="-457200" algn="l">
                        <a:lnSpc>
                          <a:spcPct val="100000"/>
                        </a:lnSpc>
                        <a:buAutoNum type="arabicPeriod"/>
                      </a:pPr>
                      <a:endParaRPr lang="ru-RU" sz="18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532765" indent="-457200" algn="l">
                        <a:lnSpc>
                          <a:spcPct val="100000"/>
                        </a:lnSpc>
                        <a:buAutoNum type="arabicPeriod"/>
                      </a:pP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Обеспечить </a:t>
                      </a:r>
                      <a:r>
                        <a:rPr lang="ru-RU" sz="1800" b="1" dirty="0">
                          <a:solidFill>
                            <a:srgbClr val="C00000"/>
                          </a:solidFill>
                          <a:latin typeface="Times New Roman" panose="02020603050405020304" pitchFamily="18" charset="0"/>
                          <a:cs typeface="Times New Roman" panose="02020603050405020304" pitchFamily="18" charset="0"/>
                        </a:rPr>
                        <a:t>РОСТ</a:t>
                      </a:r>
                      <a:r>
                        <a:rPr lang="ru-RU" sz="1800" b="1" dirty="0">
                          <a:solidFill>
                            <a:schemeClr val="tx1">
                              <a:lumMod val="95000"/>
                              <a:lumOff val="5000"/>
                            </a:schemeClr>
                          </a:solidFill>
                          <a:latin typeface="Times New Roman" panose="02020603050405020304" pitchFamily="18" charset="0"/>
                          <a:cs typeface="Times New Roman" panose="02020603050405020304" pitchFamily="18" charset="0"/>
                        </a:rPr>
                        <a:t> налоговых отчислений в бюджетную систему РФ</a:t>
                      </a:r>
                    </a:p>
                    <a:p>
                      <a:pPr marL="75565" indent="0" algn="l">
                        <a:lnSpc>
                          <a:spcPct val="100000"/>
                        </a:lnSpc>
                        <a:buNone/>
                      </a:pPr>
                      <a:endParaRPr lang="ru-RU" sz="1500" b="1" dirty="0">
                        <a:solidFill>
                          <a:schemeClr val="tx1">
                            <a:lumMod val="95000"/>
                            <a:lumOff val="5000"/>
                          </a:schemeClr>
                        </a:solidFill>
                        <a:latin typeface="+mn-lt"/>
                        <a:cs typeface="Calibri"/>
                      </a:endParaRPr>
                    </a:p>
                    <a:p>
                      <a:pPr marL="304165" indent="-228600" algn="l">
                        <a:lnSpc>
                          <a:spcPct val="100000"/>
                        </a:lnSpc>
                        <a:buAutoNum type="arabicPeriod"/>
                      </a:pPr>
                      <a:endParaRPr lang="ru-RU" sz="900" b="1" dirty="0">
                        <a:solidFill>
                          <a:schemeClr val="tx1">
                            <a:lumMod val="65000"/>
                            <a:lumOff val="35000"/>
                          </a:schemeClr>
                        </a:solidFill>
                        <a:latin typeface="+mn-lt"/>
                        <a:cs typeface="Calibri"/>
                      </a:endParaRPr>
                    </a:p>
                  </a:txBody>
                  <a:tcPr marL="0" marR="0" marT="0" marB="0">
                    <a:solidFill>
                      <a:schemeClr val="bg1">
                        <a:lumMod val="95000"/>
                      </a:schemeClr>
                    </a:solidFill>
                  </a:tcPr>
                </a:tc>
                <a:extLst>
                  <a:ext uri="{0D108BD9-81ED-4DB2-BD59-A6C34878D82A}">
                    <a16:rowId xmlns:a16="http://schemas.microsoft.com/office/drawing/2014/main" xmlns="" val="10000"/>
                  </a:ext>
                </a:extLst>
              </a:tr>
              <a:tr h="301902">
                <a:tc>
                  <a:txBody>
                    <a:bodyPr/>
                    <a:lstStyle/>
                    <a:p>
                      <a:pPr marL="75565" algn="l">
                        <a:lnSpc>
                          <a:spcPct val="100000"/>
                        </a:lnSpc>
                        <a:spcBef>
                          <a:spcPts val="640"/>
                        </a:spcBef>
                      </a:pPr>
                      <a:endParaRPr lang="ru-RU" sz="600" i="1" dirty="0">
                        <a:latin typeface="+mn-lt"/>
                        <a:cs typeface="Calibri"/>
                      </a:endParaRPr>
                    </a:p>
                    <a:p>
                      <a:pPr marL="75565" algn="l">
                        <a:lnSpc>
                          <a:spcPct val="100000"/>
                        </a:lnSpc>
                        <a:spcBef>
                          <a:spcPts val="640"/>
                        </a:spcBef>
                      </a:pPr>
                      <a:endParaRPr lang="ru-RU" sz="600" i="1" dirty="0">
                        <a:latin typeface="Calibri"/>
                        <a:cs typeface="Calibri"/>
                      </a:endParaRPr>
                    </a:p>
                  </a:txBody>
                  <a:tcPr marL="0" marR="0" marT="60956" marB="0"/>
                </a:tc>
                <a:extLst>
                  <a:ext uri="{0D108BD9-81ED-4DB2-BD59-A6C34878D82A}">
                    <a16:rowId xmlns:a16="http://schemas.microsoft.com/office/drawing/2014/main" xmlns="" val="10001"/>
                  </a:ext>
                </a:extLst>
              </a:tr>
            </a:tbl>
          </a:graphicData>
        </a:graphic>
      </p:graphicFrame>
      <p:sp>
        <p:nvSpPr>
          <p:cNvPr id="32" name="TextBox 31">
            <a:extLst>
              <a:ext uri="{FF2B5EF4-FFF2-40B4-BE49-F238E27FC236}">
                <a16:creationId xmlns:a16="http://schemas.microsoft.com/office/drawing/2014/main" xmlns="" id="{39D38533-25CE-4871-286D-A853B8387066}"/>
              </a:ext>
            </a:extLst>
          </p:cNvPr>
          <p:cNvSpPr txBox="1"/>
          <p:nvPr/>
        </p:nvSpPr>
        <p:spPr>
          <a:xfrm>
            <a:off x="847288" y="5335202"/>
            <a:ext cx="9974510" cy="461665"/>
          </a:xfrm>
          <a:prstGeom prst="rect">
            <a:avLst/>
          </a:prstGeom>
          <a:noFill/>
        </p:spPr>
        <p:txBody>
          <a:bodyPr wrap="square" anchor="t" anchorCtr="1">
            <a:spAutoFit/>
          </a:bodyPr>
          <a:lstStyle/>
          <a:p>
            <a:pPr marL="56674" algn="ctr" eaLnBrk="1" hangingPunct="1">
              <a:defRPr/>
            </a:pPr>
            <a:r>
              <a:rPr lang="ru-RU" sz="1200" dirty="0">
                <a:latin typeface="Times New Roman" panose="02020603050405020304" pitchFamily="18" charset="0"/>
                <a:cs typeface="Times New Roman" panose="02020603050405020304" pitchFamily="18" charset="0"/>
              </a:rPr>
              <a:t>В программе могут участвовать </a:t>
            </a:r>
            <a:r>
              <a:rPr lang="ru-RU" sz="1200" dirty="0">
                <a:solidFill>
                  <a:srgbClr val="C00000"/>
                </a:solidFill>
                <a:latin typeface="Times New Roman" panose="02020603050405020304" pitchFamily="18" charset="0"/>
                <a:cs typeface="Times New Roman" panose="02020603050405020304" pitchFamily="18" charset="0"/>
              </a:rPr>
              <a:t>только </a:t>
            </a:r>
            <a:r>
              <a:rPr lang="ru-RU" sz="1200" b="1" dirty="0">
                <a:solidFill>
                  <a:srgbClr val="C00000"/>
                </a:solidFill>
                <a:latin typeface="Times New Roman" panose="02020603050405020304" pitchFamily="18" charset="0"/>
                <a:cs typeface="Times New Roman" panose="02020603050405020304" pitchFamily="18" charset="0"/>
              </a:rPr>
              <a:t>ЮРИДИЧЕСКИЕ ЛИЦА </a:t>
            </a:r>
            <a:r>
              <a:rPr lang="ru-RU" sz="1200" dirty="0">
                <a:latin typeface="Times New Roman" panose="02020603050405020304" pitchFamily="18" charset="0"/>
                <a:cs typeface="Times New Roman" panose="02020603050405020304" pitchFamily="18" charset="0"/>
              </a:rPr>
              <a:t>–  субъекты малого и среднего предпринимательства (микро, малые и средние предприятия), зарегистрированные и осуществляющие  деятельность на территории Республики Мордовия. </a:t>
            </a:r>
          </a:p>
        </p:txBody>
      </p:sp>
    </p:spTree>
    <p:extLst>
      <p:ext uri="{BB962C8B-B14F-4D97-AF65-F5344CB8AC3E}">
        <p14:creationId xmlns:p14="http://schemas.microsoft.com/office/powerpoint/2010/main" val="4147137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6">
            <a:extLst>
              <a:ext uri="{FF2B5EF4-FFF2-40B4-BE49-F238E27FC236}">
                <a16:creationId xmlns:a16="http://schemas.microsoft.com/office/drawing/2014/main" xmlns="" id="{B9ABF550-3B03-A167-EAC4-2DD15BFA45A8}"/>
              </a:ext>
            </a:extLst>
          </p:cNvPr>
          <p:cNvGraphicFramePr>
            <a:graphicFrameLocks noGrp="1"/>
          </p:cNvGraphicFramePr>
          <p:nvPr>
            <p:extLst>
              <p:ext uri="{D42A27DB-BD31-4B8C-83A1-F6EECF244321}">
                <p14:modId xmlns:p14="http://schemas.microsoft.com/office/powerpoint/2010/main" val="2177606257"/>
              </p:ext>
            </p:extLst>
          </p:nvPr>
        </p:nvGraphicFramePr>
        <p:xfrm>
          <a:off x="1355976" y="557001"/>
          <a:ext cx="10039933" cy="3727132"/>
        </p:xfrm>
        <a:graphic>
          <a:graphicData uri="http://schemas.openxmlformats.org/drawingml/2006/table">
            <a:tbl>
              <a:tblPr firstRow="1" bandRow="1">
                <a:tableStyleId>{2D5ABB26-0587-4C30-8999-92F81FD0307C}</a:tableStyleId>
              </a:tblPr>
              <a:tblGrid>
                <a:gridCol w="10039933">
                  <a:extLst>
                    <a:ext uri="{9D8B030D-6E8A-4147-A177-3AD203B41FA5}">
                      <a16:colId xmlns:a16="http://schemas.microsoft.com/office/drawing/2014/main" xmlns="" val="20000"/>
                    </a:ext>
                  </a:extLst>
                </a:gridCol>
              </a:tblGrid>
              <a:tr h="3497887">
                <a:tc>
                  <a:txBody>
                    <a:bodyPr/>
                    <a:lstStyle/>
                    <a:p>
                      <a:pPr marL="432000" indent="-396000" algn="just" fontAlgn="base" hangingPunct="0">
                        <a:spcAft>
                          <a:spcPts val="600"/>
                        </a:spcAft>
                        <a:buFont typeface="Wingdings" panose="05000000000000000000" pitchFamily="2" charset="2"/>
                        <a:buChar char="§"/>
                      </a:pPr>
                      <a:endParaRPr lang="ru-RU" sz="900" b="1" kern="1200" dirty="0">
                        <a:solidFill>
                          <a:schemeClr val="tx1"/>
                        </a:solidFill>
                        <a:effectLst/>
                        <a:latin typeface="+mn-lt"/>
                        <a:ea typeface="+mn-ea"/>
                        <a:cs typeface="+mn-cs"/>
                      </a:endParaRPr>
                    </a:p>
                    <a:p>
                      <a:pPr marL="432000" indent="-396000" algn="just" fontAlgn="base" hangingPunct="0">
                        <a:spcAft>
                          <a:spcPts val="600"/>
                        </a:spcAft>
                        <a:buFont typeface="Wingdings" panose="05000000000000000000" pitchFamily="2" charset="2"/>
                        <a:buChar char="§"/>
                      </a:pPr>
                      <a:r>
                        <a:rPr lang="ru-RU" sz="1100" b="1" dirty="0">
                          <a:latin typeface="Times New Roman" panose="02020603050405020304" pitchFamily="18" charset="0"/>
                          <a:cs typeface="Times New Roman" panose="02020603050405020304" pitchFamily="18" charset="0"/>
                        </a:rPr>
                        <a:t>приобретение недвижимого имущества </a:t>
                      </a:r>
                      <a:r>
                        <a:rPr lang="ru-RU" sz="1100" dirty="0">
                          <a:latin typeface="Times New Roman" panose="02020603050405020304" pitchFamily="18" charset="0"/>
                          <a:cs typeface="Times New Roman" panose="02020603050405020304" pitchFamily="18" charset="0"/>
                        </a:rPr>
                        <a:t>(объект(ы) капитального строительства с земельным участком/ без земельного участка, объект(ы) незавершенного строительства с земельным участком/ без земельного участка, земельный(</a:t>
                      </a:r>
                      <a:r>
                        <a:rPr lang="ru-RU" sz="1100" dirty="0" err="1">
                          <a:latin typeface="Times New Roman" panose="02020603050405020304" pitchFamily="18" charset="0"/>
                          <a:cs typeface="Times New Roman" panose="02020603050405020304" pitchFamily="18" charset="0"/>
                        </a:rPr>
                        <a:t>ые</a:t>
                      </a:r>
                      <a:r>
                        <a:rPr lang="ru-RU" sz="1100" dirty="0">
                          <a:latin typeface="Times New Roman" panose="02020603050405020304" pitchFamily="18" charset="0"/>
                          <a:cs typeface="Times New Roman" panose="02020603050405020304" pitchFamily="18" charset="0"/>
                        </a:rPr>
                        <a:t>) участок(и)); </a:t>
                      </a:r>
                    </a:p>
                    <a:p>
                      <a:pPr marL="432000" indent="-396000" algn="just" fontAlgn="base" hangingPunct="0">
                        <a:spcAft>
                          <a:spcPts val="600"/>
                        </a:spcAft>
                        <a:buFont typeface="Wingdings" panose="05000000000000000000" pitchFamily="2" charset="2"/>
                        <a:buChar char="§"/>
                      </a:pPr>
                      <a:r>
                        <a:rPr lang="ru-RU" sz="1100" b="1" dirty="0">
                          <a:latin typeface="Times New Roman" panose="02020603050405020304" pitchFamily="18" charset="0"/>
                          <a:cs typeface="Times New Roman" panose="02020603050405020304" pitchFamily="18" charset="0"/>
                        </a:rPr>
                        <a:t>приобретение движимого имущества </a:t>
                      </a:r>
                      <a:r>
                        <a:rPr lang="ru-RU" sz="1100" dirty="0">
                          <a:latin typeface="Times New Roman" panose="02020603050405020304" pitchFamily="18" charset="0"/>
                          <a:cs typeface="Times New Roman" panose="02020603050405020304" pitchFamily="18" charset="0"/>
                        </a:rPr>
                        <a:t>(транспортное(</a:t>
                      </a:r>
                      <a:r>
                        <a:rPr lang="ru-RU" sz="1100" dirty="0" err="1">
                          <a:latin typeface="Times New Roman" panose="02020603050405020304" pitchFamily="18" charset="0"/>
                          <a:cs typeface="Times New Roman" panose="02020603050405020304" pitchFamily="18" charset="0"/>
                        </a:rPr>
                        <a:t>ые</a:t>
                      </a:r>
                      <a:r>
                        <a:rPr lang="ru-RU" sz="1100" dirty="0">
                          <a:latin typeface="Times New Roman" panose="02020603050405020304" pitchFamily="18" charset="0"/>
                          <a:cs typeface="Times New Roman" panose="02020603050405020304" pitchFamily="18" charset="0"/>
                        </a:rPr>
                        <a:t>) средство(а) (новое и (или) бывшее в употреблении), оборудование (новое и (или) бывшее в употреблении)</a:t>
                      </a:r>
                      <a:r>
                        <a:rPr lang="ru-RU" sz="1100" baseline="30000" dirty="0">
                          <a:latin typeface="Times New Roman" panose="02020603050405020304" pitchFamily="18" charset="0"/>
                          <a:cs typeface="Times New Roman" panose="02020603050405020304" pitchFamily="18" charset="0"/>
                        </a:rPr>
                        <a:t>2</a:t>
                      </a:r>
                      <a:r>
                        <a:rPr lang="ru-RU" sz="1100" dirty="0">
                          <a:latin typeface="Times New Roman" panose="02020603050405020304" pitchFamily="18" charset="0"/>
                          <a:cs typeface="Times New Roman" panose="02020603050405020304" pitchFamily="18" charset="0"/>
                        </a:rPr>
                        <a:t>; </a:t>
                      </a:r>
                    </a:p>
                    <a:p>
                      <a:pPr marL="432000" indent="-396000" algn="just" fontAlgn="base" hangingPunct="0">
                        <a:spcAft>
                          <a:spcPts val="600"/>
                        </a:spcAft>
                        <a:buFont typeface="Wingdings" panose="05000000000000000000" pitchFamily="2" charset="2"/>
                        <a:buChar char="§"/>
                      </a:pPr>
                      <a:r>
                        <a:rPr lang="ru-RU" sz="1100" b="1" dirty="0">
                          <a:latin typeface="Times New Roman" panose="02020603050405020304" pitchFamily="18" charset="0"/>
                          <a:cs typeface="Times New Roman" panose="02020603050405020304" pitchFamily="18" charset="0"/>
                        </a:rPr>
                        <a:t>приобретение отдельных элементов и (или) частей движимого имущества</a:t>
                      </a:r>
                      <a:r>
                        <a:rPr lang="ru-RU" sz="1100" dirty="0">
                          <a:latin typeface="Times New Roman" panose="02020603050405020304" pitchFamily="18" charset="0"/>
                          <a:cs typeface="Times New Roman" panose="02020603050405020304" pitchFamily="18" charset="0"/>
                        </a:rPr>
                        <a:t>, связанных с оснащением, заполнением и (или) укомплектованием движимого имущества, являющихся его составной и (или) дополнительной частью, оплата стоимости изготовленных отдельных узлов и деталей движимого имущества приобретаемых и (или) собственных активов Заемщика</a:t>
                      </a:r>
                      <a:r>
                        <a:rPr lang="ru-RU" sz="1100" baseline="30000" dirty="0">
                          <a:latin typeface="Times New Roman" panose="02020603050405020304" pitchFamily="18" charset="0"/>
                          <a:cs typeface="Times New Roman" panose="02020603050405020304" pitchFamily="18" charset="0"/>
                        </a:rPr>
                        <a:t>3</a:t>
                      </a:r>
                      <a:r>
                        <a:rPr lang="ru-RU" sz="1100" dirty="0">
                          <a:latin typeface="Times New Roman" panose="02020603050405020304" pitchFamily="18" charset="0"/>
                          <a:cs typeface="Times New Roman" panose="02020603050405020304" pitchFamily="18" charset="0"/>
                        </a:rPr>
                        <a:t>. </a:t>
                      </a:r>
                      <a:r>
                        <a:rPr lang="ru-RU" sz="800" dirty="0">
                          <a:solidFill>
                            <a:srgbClr val="FF0000"/>
                          </a:solidFill>
                          <a:latin typeface="Times New Roman" panose="02020603050405020304" pitchFamily="18" charset="0"/>
                          <a:cs typeface="Times New Roman" panose="02020603050405020304" pitchFamily="18" charset="0"/>
                        </a:rPr>
                        <a:t>Данные расходы (затраты) должны учитываться </a:t>
                      </a:r>
                      <a:r>
                        <a:rPr lang="ru-RU" sz="800" dirty="0" err="1">
                          <a:solidFill>
                            <a:srgbClr val="FF0000"/>
                          </a:solidFill>
                          <a:latin typeface="Times New Roman" panose="02020603050405020304" pitchFamily="18" charset="0"/>
                          <a:cs typeface="Times New Roman" panose="02020603050405020304" pitchFamily="18" charset="0"/>
                        </a:rPr>
                        <a:t>пообъектно</a:t>
                      </a:r>
                      <a:r>
                        <a:rPr lang="ru-RU" sz="800" dirty="0">
                          <a:solidFill>
                            <a:srgbClr val="FF0000"/>
                          </a:solidFill>
                          <a:latin typeface="Times New Roman" panose="02020603050405020304" pitchFamily="18" charset="0"/>
                          <a:cs typeface="Times New Roman" panose="02020603050405020304" pitchFamily="18" charset="0"/>
                        </a:rPr>
                        <a:t> в бухгалтерском учете на счете 08 Вложения во внеоборотные активы, которые впоследствии будут приняты к бухгалтерскому учету в качестве основных средств.</a:t>
                      </a:r>
                    </a:p>
                    <a:p>
                      <a:pPr marL="432000" indent="-396000" algn="just" fontAlgn="base" hangingPunct="0">
                        <a:spcAft>
                          <a:spcPts val="600"/>
                        </a:spcAft>
                        <a:buFont typeface="Wingdings" panose="05000000000000000000" pitchFamily="2" charset="2"/>
                        <a:buChar char="§"/>
                      </a:pPr>
                      <a:r>
                        <a:rPr lang="ru-RU" sz="1100" b="1" dirty="0">
                          <a:latin typeface="Times New Roman" panose="02020603050405020304" pitchFamily="18" charset="0"/>
                          <a:cs typeface="Times New Roman" panose="02020603050405020304" pitchFamily="18" charset="0"/>
                        </a:rPr>
                        <a:t>приобретение имущественных прав </a:t>
                      </a:r>
                      <a:r>
                        <a:rPr lang="ru-RU" sz="1100" dirty="0">
                          <a:latin typeface="Times New Roman" panose="02020603050405020304" pitchFamily="18" charset="0"/>
                          <a:cs typeface="Times New Roman" panose="02020603050405020304" pitchFamily="18" charset="0"/>
                        </a:rPr>
                        <a:t>(нематериальные активы, в том числе, но не исключительно: лицензии, патенты, торговые знаки, программное обеспечение);</a:t>
                      </a:r>
                    </a:p>
                    <a:p>
                      <a:pPr marL="432000" indent="-396000" algn="just" fontAlgn="base" hangingPunct="0">
                        <a:spcAft>
                          <a:spcPts val="600"/>
                        </a:spcAft>
                        <a:buFont typeface="Wingdings" panose="05000000000000000000" pitchFamily="2" charset="2"/>
                        <a:buChar char="§"/>
                      </a:pPr>
                      <a:r>
                        <a:rPr lang="ru-RU" sz="1100" b="1" dirty="0">
                          <a:latin typeface="Times New Roman" panose="02020603050405020304" pitchFamily="18" charset="0"/>
                          <a:cs typeface="Times New Roman" panose="02020603050405020304" pitchFamily="18" charset="0"/>
                        </a:rPr>
                        <a:t>инвестиционные издержки </a:t>
                      </a:r>
                      <a:r>
                        <a:rPr lang="ru-RU" sz="1100" dirty="0">
                          <a:latin typeface="Times New Roman" panose="02020603050405020304" pitchFamily="18" charset="0"/>
                          <a:cs typeface="Times New Roman" panose="02020603050405020304" pitchFamily="18" charset="0"/>
                        </a:rPr>
                        <a:t>(предпроектные исследования, в том числе научно-исследовательские и (или) опытно-конструкторские работы (НИОКР), расходы на следующие цели: (и/или) на подготовку проектной документации для строительства, ремонта, реконструкции, перепланировки, монтажа, демонтажа приобретаемых и (или) собственных активов Заемщика, расходы на следующие цели: (и/или) строительство, реконструкцию, монтаж, демонтаж, запуск, пуско-наладку приобретаемых и (или) собственных активов Заемщика, расходы на доставку приобретаемых или собственных активов Заемщика, расходы на ввод в эксплуатацию приобретаемых и (или) собственных активов Заемщика, первый взнос (авансовый платеж), предусмотренный договором лизинга). </a:t>
                      </a:r>
                      <a:r>
                        <a:rPr lang="ru-RU" sz="800" dirty="0">
                          <a:solidFill>
                            <a:srgbClr val="FF0000"/>
                          </a:solidFill>
                          <a:latin typeface="Times New Roman" panose="02020603050405020304" pitchFamily="18" charset="0"/>
                          <a:cs typeface="Times New Roman" panose="02020603050405020304" pitchFamily="18" charset="0"/>
                        </a:rPr>
                        <a:t>Данные затраты должны учитываться </a:t>
                      </a:r>
                      <a:r>
                        <a:rPr lang="ru-RU" sz="800" dirty="0" err="1">
                          <a:solidFill>
                            <a:srgbClr val="FF0000"/>
                          </a:solidFill>
                          <a:latin typeface="Times New Roman" panose="02020603050405020304" pitchFamily="18" charset="0"/>
                          <a:cs typeface="Times New Roman" panose="02020603050405020304" pitchFamily="18" charset="0"/>
                        </a:rPr>
                        <a:t>пообъектно</a:t>
                      </a:r>
                      <a:r>
                        <a:rPr lang="ru-RU" sz="800" dirty="0">
                          <a:solidFill>
                            <a:srgbClr val="FF0000"/>
                          </a:solidFill>
                          <a:latin typeface="Times New Roman" panose="02020603050405020304" pitchFamily="18" charset="0"/>
                          <a:cs typeface="Times New Roman" panose="02020603050405020304" pitchFamily="18" charset="0"/>
                        </a:rPr>
                        <a:t> в бухгалтерском учете на счете 08. Вложения во внеоборотные активы, которые впоследствии будут приняты к бухгалтерскому учету в качестве основных средств, земельных участков и объектов природопользования, нематериальных активов.</a:t>
                      </a:r>
                    </a:p>
                    <a:p>
                      <a:pPr marL="432000" indent="-396000" algn="just" fontAlgn="base" hangingPunct="0">
                        <a:spcAft>
                          <a:spcPts val="600"/>
                        </a:spcAft>
                        <a:buFont typeface="Wingdings" panose="05000000000000000000" pitchFamily="2" charset="2"/>
                        <a:buChar char="§"/>
                      </a:pPr>
                      <a:r>
                        <a:rPr lang="ru-RU" sz="1100" dirty="0">
                          <a:latin typeface="Times New Roman" panose="02020603050405020304" pitchFamily="18" charset="0"/>
                          <a:cs typeface="Times New Roman" panose="02020603050405020304" pitchFamily="18" charset="0"/>
                        </a:rPr>
                        <a:t>расходы на иные инвестиционные цели. </a:t>
                      </a:r>
                      <a:r>
                        <a:rPr lang="ru-RU" sz="800" dirty="0">
                          <a:solidFill>
                            <a:srgbClr val="FF0000"/>
                          </a:solidFill>
                          <a:latin typeface="Times New Roman" panose="02020603050405020304" pitchFamily="18" charset="0"/>
                          <a:cs typeface="Times New Roman" panose="02020603050405020304" pitchFamily="18" charset="0"/>
                        </a:rPr>
                        <a:t>Данные затраты должны учитываться </a:t>
                      </a:r>
                      <a:r>
                        <a:rPr lang="ru-RU" sz="800" dirty="0" err="1">
                          <a:solidFill>
                            <a:srgbClr val="FF0000"/>
                          </a:solidFill>
                          <a:latin typeface="Times New Roman" panose="02020603050405020304" pitchFamily="18" charset="0"/>
                          <a:cs typeface="Times New Roman" panose="02020603050405020304" pitchFamily="18" charset="0"/>
                        </a:rPr>
                        <a:t>пообъектно</a:t>
                      </a:r>
                      <a:r>
                        <a:rPr lang="ru-RU" sz="800" dirty="0">
                          <a:solidFill>
                            <a:srgbClr val="FF0000"/>
                          </a:solidFill>
                          <a:latin typeface="Times New Roman" panose="02020603050405020304" pitchFamily="18" charset="0"/>
                          <a:cs typeface="Times New Roman" panose="02020603050405020304" pitchFamily="18" charset="0"/>
                        </a:rPr>
                        <a:t> в бухгалтерском учете на счете 08. </a:t>
                      </a:r>
                      <a:endParaRPr lang="ru-RU" sz="800" b="1" kern="1200" dirty="0">
                        <a:solidFill>
                          <a:srgbClr val="FF0000"/>
                        </a:solidFill>
                        <a:effectLst/>
                        <a:latin typeface="Times New Roman" panose="02020603050405020304" pitchFamily="18" charset="0"/>
                        <a:ea typeface="+mn-ea"/>
                        <a:cs typeface="Times New Roman" panose="02020603050405020304" pitchFamily="18" charset="0"/>
                      </a:endParaRPr>
                    </a:p>
                    <a:p>
                      <a:pPr marL="36000" indent="0" algn="just" fontAlgn="base" hangingPunct="0">
                        <a:spcAft>
                          <a:spcPts val="600"/>
                        </a:spcAft>
                        <a:buFont typeface="Wingdings" panose="05000000000000000000" pitchFamily="2" charset="2"/>
                        <a:buNone/>
                      </a:pPr>
                      <a:endParaRPr lang="ru-RU" sz="900" b="1" kern="1200" dirty="0">
                        <a:solidFill>
                          <a:schemeClr val="tx1"/>
                        </a:solidFill>
                        <a:effectLst/>
                        <a:latin typeface="+mn-lt"/>
                        <a:ea typeface="+mn-ea"/>
                        <a:cs typeface="+mn-cs"/>
                      </a:endParaRPr>
                    </a:p>
                  </a:txBody>
                  <a:tcPr marL="0" marR="0" marT="39052" marB="0">
                    <a:noFill/>
                  </a:tcPr>
                </a:tc>
                <a:extLst>
                  <a:ext uri="{0D108BD9-81ED-4DB2-BD59-A6C34878D82A}">
                    <a16:rowId xmlns:a16="http://schemas.microsoft.com/office/drawing/2014/main" xmlns="" val="10000"/>
                  </a:ext>
                </a:extLst>
              </a:tr>
            </a:tbl>
          </a:graphicData>
        </a:graphic>
      </p:graphicFrame>
      <p:sp>
        <p:nvSpPr>
          <p:cNvPr id="5" name="TextBox 4">
            <a:extLst>
              <a:ext uri="{FF2B5EF4-FFF2-40B4-BE49-F238E27FC236}">
                <a16:creationId xmlns:a16="http://schemas.microsoft.com/office/drawing/2014/main" xmlns="" id="{C008AAEC-5FC3-1448-28C2-E5170756561D}"/>
              </a:ext>
            </a:extLst>
          </p:cNvPr>
          <p:cNvSpPr txBox="1"/>
          <p:nvPr/>
        </p:nvSpPr>
        <p:spPr>
          <a:xfrm>
            <a:off x="1304466" y="4533847"/>
            <a:ext cx="10404255" cy="646331"/>
          </a:xfrm>
          <a:prstGeom prst="rect">
            <a:avLst/>
          </a:prstGeom>
          <a:solidFill>
            <a:schemeClr val="bg1"/>
          </a:solidFill>
          <a:ln>
            <a:noFill/>
          </a:ln>
        </p:spPr>
        <p:txBody>
          <a:bodyPr wrap="square">
            <a:spAutoFit/>
          </a:bodyPr>
          <a:lstStyle/>
          <a:p>
            <a:pPr marL="56674" algn="just" defTabSz="685800" eaLnBrk="1" fontAlgn="auto" hangingPunct="1">
              <a:spcBef>
                <a:spcPts val="307"/>
              </a:spcBef>
              <a:spcAft>
                <a:spcPts val="0"/>
              </a:spcAft>
              <a:defRPr/>
            </a:pPr>
            <a:r>
              <a:rPr lang="ru-RU" sz="1200" b="1" dirty="0">
                <a:latin typeface="Times New Roman" panose="02020603050405020304" pitchFamily="18" charset="0"/>
                <a:cs typeface="Times New Roman" panose="02020603050405020304" pitchFamily="18" charset="0"/>
              </a:rPr>
              <a:t>         В качестве документов, подтверждающих целевое использование средств могут быть</a:t>
            </a:r>
            <a:r>
              <a:rPr lang="ru-RU" sz="1200" dirty="0">
                <a:latin typeface="Times New Roman" panose="02020603050405020304" pitchFamily="18" charset="0"/>
                <a:cs typeface="Times New Roman" panose="02020603050405020304" pitchFamily="18" charset="0"/>
              </a:rPr>
              <a:t> договоры, счета, товарно-транспортные накладные, акты приема-передачи товарно-материальных ценностей, акты выполненных работ и услуг, платежные поручения, фискальные и товарные чеки, выписка из ЕГРН в отношении приобретенного за счет средств займа недвижимого имущества и т.п.</a:t>
            </a:r>
          </a:p>
        </p:txBody>
      </p:sp>
      <p:sp>
        <p:nvSpPr>
          <p:cNvPr id="6" name="TextBox 5">
            <a:extLst>
              <a:ext uri="{FF2B5EF4-FFF2-40B4-BE49-F238E27FC236}">
                <a16:creationId xmlns:a16="http://schemas.microsoft.com/office/drawing/2014/main" xmlns="" id="{5D4A9FE2-C98D-54CB-3E74-6FD2D5BD221F}"/>
              </a:ext>
            </a:extLst>
          </p:cNvPr>
          <p:cNvSpPr txBox="1"/>
          <p:nvPr/>
        </p:nvSpPr>
        <p:spPr>
          <a:xfrm>
            <a:off x="1357353" y="5228267"/>
            <a:ext cx="10298480" cy="830997"/>
          </a:xfrm>
          <a:prstGeom prst="rect">
            <a:avLst/>
          </a:prstGeom>
          <a:solidFill>
            <a:schemeClr val="bg1">
              <a:lumMod val="95000"/>
            </a:schemeClr>
          </a:solid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ru-RU" altLang="ru-RU" sz="1200" b="1" dirty="0">
                <a:solidFill>
                  <a:srgbClr val="FF0000"/>
                </a:solidFill>
                <a:latin typeface="Times New Roman" panose="02020603050405020304" pitchFamily="18" charset="0"/>
                <a:cs typeface="Times New Roman" panose="02020603050405020304" pitchFamily="18" charset="0"/>
              </a:rPr>
              <a:t>         Заемщик обязан после получения Инвестиционного займа по мере использования, но не позднее 12 (Двенадцати) месяцев </a:t>
            </a:r>
            <a:r>
              <a:rPr lang="ru-RU" altLang="ru-RU" sz="1200" dirty="0">
                <a:latin typeface="Times New Roman" panose="02020603050405020304" pitchFamily="18" charset="0"/>
                <a:cs typeface="Times New Roman" panose="02020603050405020304" pitchFamily="18" charset="0"/>
              </a:rPr>
              <a:t>с даты перечисления денежных средств на расчетный счет Заемщика, в соответствии с целями, определенными условиями Договора инвестиционного займа, </a:t>
            </a:r>
            <a:r>
              <a:rPr lang="ru-RU" altLang="ru-RU" sz="1200" b="1" dirty="0">
                <a:solidFill>
                  <a:srgbClr val="FF0000"/>
                </a:solidFill>
                <a:latin typeface="Times New Roman" panose="02020603050405020304" pitchFamily="18" charset="0"/>
                <a:cs typeface="Times New Roman" panose="02020603050405020304" pitchFamily="18" charset="0"/>
              </a:rPr>
              <a:t>документально подтвердить целевое использование заемных средств</a:t>
            </a:r>
            <a:r>
              <a:rPr lang="ru-RU" altLang="ru-RU" sz="1200" dirty="0">
                <a:latin typeface="Times New Roman" panose="02020603050405020304" pitchFamily="18" charset="0"/>
                <a:cs typeface="Times New Roman" panose="02020603050405020304" pitchFamily="18" charset="0"/>
              </a:rPr>
              <a:t> перед Фондом в отчетном году принимается действительное число календарных дней (365 или 366 соответственно).</a:t>
            </a:r>
          </a:p>
        </p:txBody>
      </p:sp>
      <p:sp>
        <p:nvSpPr>
          <p:cNvPr id="7" name="object 28">
            <a:extLst>
              <a:ext uri="{FF2B5EF4-FFF2-40B4-BE49-F238E27FC236}">
                <a16:creationId xmlns:a16="http://schemas.microsoft.com/office/drawing/2014/main" xmlns="" id="{60E795E9-94D3-852A-1918-71CD10953008}"/>
              </a:ext>
            </a:extLst>
          </p:cNvPr>
          <p:cNvSpPr txBox="1">
            <a:spLocks noChangeArrowheads="1"/>
          </p:cNvSpPr>
          <p:nvPr/>
        </p:nvSpPr>
        <p:spPr bwMode="auto">
          <a:xfrm>
            <a:off x="1324972" y="252534"/>
            <a:ext cx="9810502" cy="390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20955" rIns="0" bIns="0">
            <a:spAutoFit/>
          </a:bodyPr>
          <a:lstStyle>
            <a:lvl1pPr marL="984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163"/>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Цели предоставления займов</a:t>
            </a:r>
          </a:p>
        </p:txBody>
      </p:sp>
      <p:sp>
        <p:nvSpPr>
          <p:cNvPr id="2" name="TextBox 1">
            <a:extLst>
              <a:ext uri="{FF2B5EF4-FFF2-40B4-BE49-F238E27FC236}">
                <a16:creationId xmlns:a16="http://schemas.microsoft.com/office/drawing/2014/main" xmlns="" id="{D7637A8D-83B3-BA8E-BD64-9D6F3C68B2F7}"/>
              </a:ext>
            </a:extLst>
          </p:cNvPr>
          <p:cNvSpPr txBox="1"/>
          <p:nvPr/>
        </p:nvSpPr>
        <p:spPr>
          <a:xfrm>
            <a:off x="1355976" y="6236134"/>
            <a:ext cx="9843327" cy="369332"/>
          </a:xfrm>
          <a:prstGeom prst="rect">
            <a:avLst/>
          </a:prstGeom>
          <a:noFill/>
        </p:spPr>
        <p:txBody>
          <a:bodyPr wrap="square" rtlCol="0">
            <a:spAutoFit/>
          </a:bodyPr>
          <a:lstStyle/>
          <a:p>
            <a:r>
              <a:rPr lang="ru-RU" sz="900" baseline="30000" dirty="0"/>
              <a:t>2</a:t>
            </a:r>
            <a:r>
              <a:rPr lang="ru-RU" sz="900" dirty="0"/>
              <a:t> </a:t>
            </a:r>
            <a:r>
              <a:rPr lang="ru-RU" sz="800" dirty="0">
                <a:latin typeface="Times New Roman" panose="02020603050405020304" pitchFamily="18" charset="0"/>
                <a:cs typeface="Times New Roman" panose="02020603050405020304" pitchFamily="18" charset="0"/>
              </a:rPr>
              <a:t>Для Заемщиков, осуществляющих деятельность в сфере услуг, оборудование может быть приобретено только в рамках Инвестиционного проекта, связанного со строительством нового объекта недвижимого имущества. </a:t>
            </a:r>
          </a:p>
          <a:p>
            <a:r>
              <a:rPr lang="ru-RU" sz="900" baseline="30000" dirty="0"/>
              <a:t>3</a:t>
            </a:r>
            <a:r>
              <a:rPr lang="ru-RU" sz="900" dirty="0"/>
              <a:t> </a:t>
            </a:r>
            <a:r>
              <a:rPr lang="ru-RU" sz="800" dirty="0">
                <a:latin typeface="Times New Roman" panose="02020603050405020304" pitchFamily="18" charset="0"/>
                <a:cs typeface="Times New Roman" panose="02020603050405020304" pitchFamily="18" charset="0"/>
              </a:rPr>
              <a:t>Для Заемщиков, осуществляющих деятельность в сфере услуг, оборудование может быть приобретено только в рамках Инвестиционного проекта, связанного со строительством нового объекта недвижимого имущества</a:t>
            </a:r>
          </a:p>
        </p:txBody>
      </p:sp>
    </p:spTree>
    <p:extLst>
      <p:ext uri="{BB962C8B-B14F-4D97-AF65-F5344CB8AC3E}">
        <p14:creationId xmlns:p14="http://schemas.microsoft.com/office/powerpoint/2010/main" val="2479263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8F340B89-7BD7-8AE8-B68B-4CF6823AAED1}"/>
              </a:ext>
            </a:extLst>
          </p:cNvPr>
          <p:cNvSpPr txBox="1"/>
          <p:nvPr/>
        </p:nvSpPr>
        <p:spPr>
          <a:xfrm>
            <a:off x="6096000" y="1346399"/>
            <a:ext cx="5789720" cy="2422458"/>
          </a:xfrm>
          <a:prstGeom prst="rect">
            <a:avLst/>
          </a:prstGeom>
          <a:noFill/>
        </p:spPr>
        <p:txBody>
          <a:bodyPr wrap="square">
            <a:spAutoFit/>
          </a:bodyPr>
          <a:lstStyle/>
          <a:p>
            <a:pPr marL="99058" algn="just" eaLnBrk="1" hangingPunct="1">
              <a:spcBef>
                <a:spcPts val="165"/>
              </a:spcBef>
              <a:defRPr/>
            </a:pPr>
            <a:r>
              <a:rPr lang="ru-RU" sz="1400" b="1" dirty="0">
                <a:solidFill>
                  <a:schemeClr val="tx1">
                    <a:lumMod val="75000"/>
                    <a:lumOff val="25000"/>
                  </a:schemeClr>
                </a:solidFill>
                <a:latin typeface="Times New Roman" panose="02020603050405020304" pitchFamily="18" charset="0"/>
                <a:cs typeface="Times New Roman" panose="02020603050405020304" pitchFamily="18" charset="0"/>
              </a:rPr>
              <a:t>Обеспечение увеличения налоговых поступлений</a:t>
            </a:r>
          </a:p>
          <a:p>
            <a:pPr marL="99058" algn="just" eaLnBrk="1" hangingPunct="1">
              <a:spcBef>
                <a:spcPts val="165"/>
              </a:spcBef>
              <a:defRPr/>
            </a:pPr>
            <a:endParaRPr lang="ru-RU" sz="825" b="1" dirty="0"/>
          </a:p>
          <a:p>
            <a:pPr marL="99058" algn="just" eaLnBrk="1" hangingPunct="1">
              <a:spcBef>
                <a:spcPts val="165"/>
              </a:spcBef>
              <a:defRPr/>
            </a:pPr>
            <a:r>
              <a:rPr lang="ru-RU" sz="1000" b="1" dirty="0">
                <a:latin typeface="Times New Roman" panose="02020603050405020304" pitchFamily="18" charset="0"/>
                <a:cs typeface="Times New Roman" panose="02020603050405020304" pitchFamily="18" charset="0"/>
              </a:rPr>
              <a:t>      Заемщик обязан в следующий год после получения займа обеспечить прирост налоговых отчислений в бюджеты бюджетной системы в размере не менее 2,2% </a:t>
            </a:r>
            <a:r>
              <a:rPr lang="ru-RU" sz="1000" dirty="0">
                <a:latin typeface="Times New Roman" panose="02020603050405020304" pitchFamily="18" charset="0"/>
                <a:cs typeface="Times New Roman" panose="02020603050405020304" pitchFamily="18" charset="0"/>
              </a:rPr>
              <a:t>(1,7% - РБ, 0,5% - ФБ) </a:t>
            </a:r>
            <a:r>
              <a:rPr lang="ru-RU" sz="1000" b="1" dirty="0">
                <a:latin typeface="Times New Roman" panose="02020603050405020304" pitchFamily="18" charset="0"/>
                <a:cs typeface="Times New Roman" panose="02020603050405020304" pitchFamily="18" charset="0"/>
              </a:rPr>
              <a:t>от суммы заемных средств, и должен сохранять этот уровень ежегодно до конца 2026 года.</a:t>
            </a:r>
          </a:p>
          <a:p>
            <a:pPr marL="99058" algn="just" eaLnBrk="1" hangingPunct="1">
              <a:spcBef>
                <a:spcPts val="165"/>
              </a:spcBef>
              <a:defRPr/>
            </a:pPr>
            <a:r>
              <a:rPr lang="ru-RU" sz="1000" dirty="0">
                <a:latin typeface="Times New Roman" panose="02020603050405020304" pitchFamily="18" charset="0"/>
                <a:cs typeface="Times New Roman" panose="02020603050405020304" pitchFamily="18" charset="0"/>
              </a:rPr>
              <a:t>      Заемщик предоставляет в Фонд:</a:t>
            </a:r>
          </a:p>
          <a:p>
            <a:pPr marL="99058" algn="just" eaLnBrk="1" hangingPunct="1">
              <a:spcBef>
                <a:spcPts val="165"/>
              </a:spcBef>
              <a:defRPr/>
            </a:pPr>
            <a:r>
              <a:rPr lang="ru-RU" sz="1000" dirty="0">
                <a:latin typeface="Times New Roman" panose="02020603050405020304" pitchFamily="18" charset="0"/>
                <a:cs typeface="Times New Roman" panose="02020603050405020304" pitchFamily="18" charset="0"/>
              </a:rPr>
              <a:t>- при обращении за займом обороты счета 68 (оборотно-сальдовая ведомость и карточка счета) в разрезе субсчетов по видам платежей заверенную руководителем (за год, предшествующий году выдачи займа)</a:t>
            </a:r>
          </a:p>
          <a:p>
            <a:pPr marL="99058" algn="just" eaLnBrk="1" hangingPunct="1">
              <a:spcBef>
                <a:spcPts val="165"/>
              </a:spcBef>
              <a:defRPr/>
            </a:pPr>
            <a:r>
              <a:rPr lang="ru-RU" sz="1000" dirty="0">
                <a:latin typeface="Times New Roman" panose="02020603050405020304" pitchFamily="18" charset="0"/>
                <a:cs typeface="Times New Roman" panose="02020603050405020304" pitchFamily="18" charset="0"/>
              </a:rPr>
              <a:t>- ежегодно обороты счета 68 (оборотно-сальдовая ведомость и карточка счета) в разрезе субсчетов по видам платежей заверенную руководителем</a:t>
            </a:r>
          </a:p>
          <a:p>
            <a:pPr marL="99058" algn="just" eaLnBrk="1" hangingPunct="1">
              <a:spcBef>
                <a:spcPts val="165"/>
              </a:spcBef>
              <a:defRPr/>
            </a:pPr>
            <a:r>
              <a:rPr lang="ru-RU" sz="1000" dirty="0">
                <a:latin typeface="Times New Roman" panose="02020603050405020304" pitchFamily="18" charset="0"/>
                <a:cs typeface="Times New Roman" panose="02020603050405020304" pitchFamily="18" charset="0"/>
              </a:rPr>
              <a:t>- ежегодно справку об исполнении налогоплательщиком обязанностей по уплате налогов, сборов, страховых взносов, пеней, штрафов, процентов по форме КНД 1120101.</a:t>
            </a:r>
          </a:p>
          <a:p>
            <a:pPr marL="99058" algn="just" eaLnBrk="1" hangingPunct="1">
              <a:spcBef>
                <a:spcPts val="165"/>
              </a:spcBef>
              <a:defRPr/>
            </a:pPr>
            <a:endParaRPr lang="ru-RU" sz="750" dirty="0"/>
          </a:p>
        </p:txBody>
      </p:sp>
      <p:sp>
        <p:nvSpPr>
          <p:cNvPr id="5" name="TextBox 17">
            <a:extLst>
              <a:ext uri="{FF2B5EF4-FFF2-40B4-BE49-F238E27FC236}">
                <a16:creationId xmlns:a16="http://schemas.microsoft.com/office/drawing/2014/main" xmlns="" id="{DAE363DC-7A72-BED7-1C44-5DEFD92EC8A3}"/>
              </a:ext>
            </a:extLst>
          </p:cNvPr>
          <p:cNvSpPr txBox="1">
            <a:spLocks noChangeArrowheads="1"/>
          </p:cNvSpPr>
          <p:nvPr/>
        </p:nvSpPr>
        <p:spPr bwMode="auto">
          <a:xfrm>
            <a:off x="1577904" y="3727272"/>
            <a:ext cx="10007294" cy="2980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984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ts val="0"/>
              </a:spcBef>
              <a:buFontTx/>
              <a:buNone/>
            </a:pPr>
            <a:r>
              <a:rPr lang="ru-RU" altLang="ru-RU" sz="1400" b="1" dirty="0">
                <a:solidFill>
                  <a:srgbClr val="404040"/>
                </a:solidFill>
                <a:latin typeface="Times New Roman" panose="02020603050405020304" pitchFamily="18" charset="0"/>
                <a:cs typeface="Times New Roman" panose="02020603050405020304" pitchFamily="18" charset="0"/>
              </a:rPr>
              <a:t>Привлечение внебюджетных инвестиций в проект</a:t>
            </a:r>
          </a:p>
          <a:p>
            <a:pPr algn="just" eaLnBrk="1" hangingPunct="1">
              <a:spcBef>
                <a:spcPts val="0"/>
              </a:spcBef>
              <a:buFontTx/>
              <a:buNone/>
            </a:pPr>
            <a:endParaRPr lang="ru-RU" altLang="ru-RU" sz="1000" dirty="0">
              <a:latin typeface="Times New Roman" panose="02020603050405020304" pitchFamily="18" charset="0"/>
              <a:cs typeface="Times New Roman" panose="02020603050405020304" pitchFamily="18" charset="0"/>
            </a:endParaRPr>
          </a:p>
          <a:p>
            <a:pPr algn="just" eaLnBrk="1" hangingPunct="1">
              <a:spcBef>
                <a:spcPts val="0"/>
              </a:spcBef>
              <a:buFontTx/>
              <a:buNone/>
            </a:pPr>
            <a:r>
              <a:rPr lang="ru-RU" altLang="ru-RU" sz="1000" dirty="0">
                <a:latin typeface="Times New Roman" panose="02020603050405020304" pitchFamily="18" charset="0"/>
                <a:cs typeface="Times New Roman" panose="02020603050405020304" pitchFamily="18" charset="0"/>
              </a:rPr>
              <a:t>Заемщик обязуется обеспечить софинансирование проекта за счет дополнительных внебюджетных инвестиций </a:t>
            </a:r>
            <a:r>
              <a:rPr lang="ru-RU" altLang="ru-RU" sz="1000" b="1" dirty="0">
                <a:latin typeface="Times New Roman" panose="02020603050405020304" pitchFamily="18" charset="0"/>
                <a:cs typeface="Times New Roman" panose="02020603050405020304" pitchFamily="18" charset="0"/>
              </a:rPr>
              <a:t>не менее 50% </a:t>
            </a:r>
            <a:r>
              <a:rPr lang="ru-RU" altLang="ru-RU" sz="1000" dirty="0">
                <a:latin typeface="Times New Roman" panose="02020603050405020304" pitchFamily="18" charset="0"/>
                <a:cs typeface="Times New Roman" panose="02020603050405020304" pitchFamily="18" charset="0"/>
              </a:rPr>
              <a:t>от суммы займа до конца года, в котором был получен заем.</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При расчете объема софинансирования учитываются все источники финансирования, направленные на реализацию инвестиционного проекта:</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a:t>
            </a:r>
            <a:r>
              <a:rPr lang="ru-RU" altLang="ru-RU" sz="1000" b="1" dirty="0">
                <a:latin typeface="Times New Roman" panose="02020603050405020304" pitchFamily="18" charset="0"/>
                <a:cs typeface="Times New Roman" panose="02020603050405020304" pitchFamily="18" charset="0"/>
              </a:rPr>
              <a:t>собственные средства заемщика</a:t>
            </a:r>
            <a:r>
              <a:rPr lang="ru-RU" altLang="ru-RU" sz="1000" dirty="0">
                <a:latin typeface="Times New Roman" panose="02020603050405020304" pitchFamily="18" charset="0"/>
                <a:cs typeface="Times New Roman" panose="02020603050405020304" pitchFamily="18" charset="0"/>
              </a:rPr>
              <a:t>. Учитываются затраты, вложенные в проект, на реализацию которого предоставлен иной заем (капитальные вложения, затраты на заработную плату и страховые взносы, общехозяйственные расходы) за период с 01.01.2022 года до 31 декабря года обращения за займом.</a:t>
            </a:r>
          </a:p>
          <a:p>
            <a:pPr algn="just" eaLnBrk="1" hangingPunct="1">
              <a:spcBef>
                <a:spcPts val="163"/>
              </a:spcBef>
              <a:buFontTx/>
              <a:buNone/>
            </a:pPr>
            <a:r>
              <a:rPr lang="ru-RU" altLang="ru-RU" sz="1000" b="1" dirty="0">
                <a:latin typeface="Times New Roman" panose="02020603050405020304" pitchFamily="18" charset="0"/>
                <a:cs typeface="Times New Roman" panose="02020603050405020304" pitchFamily="18" charset="0"/>
              </a:rPr>
              <a:t>- заемные средства </a:t>
            </a:r>
            <a:r>
              <a:rPr lang="ru-RU" altLang="ru-RU" sz="1000" dirty="0">
                <a:latin typeface="Times New Roman" panose="02020603050405020304" pitchFamily="18" charset="0"/>
                <a:cs typeface="Times New Roman" panose="02020603050405020304" pitchFamily="18" charset="0"/>
              </a:rPr>
              <a:t>(банковские кредиты, займы физических и юридических лиц). Учитываются заемные денежные средства по договорам, заключенным с 01.01.2022 года в сумме, которая фактически направлена на цели, связанной с реализацией проекта до 31 декабря года обращения за займом.</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a:t>
            </a:r>
            <a:r>
              <a:rPr lang="ru-RU" altLang="ru-RU" sz="1000" b="1" dirty="0">
                <a:latin typeface="Times New Roman" panose="02020603050405020304" pitchFamily="18" charset="0"/>
                <a:cs typeface="Times New Roman" panose="02020603050405020304" pitchFamily="18" charset="0"/>
              </a:rPr>
              <a:t>лизинговые платежи. </a:t>
            </a:r>
            <a:r>
              <a:rPr lang="ru-RU" altLang="ru-RU" sz="1000" dirty="0">
                <a:latin typeface="Times New Roman" panose="02020603050405020304" pitchFamily="18" charset="0"/>
                <a:cs typeface="Times New Roman" panose="02020603050405020304" pitchFamily="18" charset="0"/>
              </a:rPr>
              <a:t>Учитываются в общей сумме лизинговых платежей по договору лизинга за период с 01.01.2022 года по 31.12.2026 года на этапе обращения заявителя с последующим предоставлением заявителем отчета о фактически выплаченных лизинговых платежах ежегодно, в срок до 31.12.2026 года.  </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a:t>
            </a:r>
            <a:r>
              <a:rPr lang="ru-RU" altLang="ru-RU" sz="1000" b="1" dirty="0">
                <a:latin typeface="Times New Roman" panose="02020603050405020304" pitchFamily="18" charset="0"/>
                <a:cs typeface="Times New Roman" panose="02020603050405020304" pitchFamily="18" charset="0"/>
              </a:rPr>
              <a:t>безвозмездно полученные ценности </a:t>
            </a:r>
            <a:r>
              <a:rPr lang="ru-RU" altLang="ru-RU" sz="1000" dirty="0">
                <a:latin typeface="Times New Roman" panose="02020603050405020304" pitchFamily="18" charset="0"/>
                <a:cs typeface="Times New Roman" panose="02020603050405020304" pitchFamily="18" charset="0"/>
              </a:rPr>
              <a:t>по договору безвозмездной передачи. Учитываются ценности, фактически переданные по договору, заключенному в период с 01.01.2022 до 31 декабря года обращения за займом.</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a:t>
            </a:r>
            <a:r>
              <a:rPr lang="ru-RU" altLang="ru-RU" sz="1000" b="1" dirty="0">
                <a:latin typeface="Times New Roman" panose="02020603050405020304" pitchFamily="18" charset="0"/>
                <a:cs typeface="Times New Roman" panose="02020603050405020304" pitchFamily="18" charset="0"/>
              </a:rPr>
              <a:t>вклады в имущество</a:t>
            </a:r>
            <a:r>
              <a:rPr lang="ru-RU" altLang="ru-RU" sz="1000" dirty="0">
                <a:latin typeface="Times New Roman" panose="02020603050405020304" pitchFamily="18" charset="0"/>
                <a:cs typeface="Times New Roman" panose="02020603050405020304" pitchFamily="18" charset="0"/>
              </a:rPr>
              <a:t>. Учитываются вклады в имущество, внесенные в период с 01.01.2022 года до 31 декабря года обращения за займом.</a:t>
            </a:r>
          </a:p>
          <a:p>
            <a:pPr algn="just" eaLnBrk="1" hangingPunct="1">
              <a:spcBef>
                <a:spcPts val="163"/>
              </a:spcBef>
              <a:buFontTx/>
              <a:buNone/>
            </a:pPr>
            <a:r>
              <a:rPr lang="ru-RU" altLang="ru-RU" sz="1000" b="1" dirty="0">
                <a:latin typeface="Times New Roman" panose="02020603050405020304" pitchFamily="18" charset="0"/>
                <a:cs typeface="Times New Roman" panose="02020603050405020304" pitchFamily="18" charset="0"/>
              </a:rPr>
              <a:t>- вклады в уставный капитал</a:t>
            </a:r>
            <a:r>
              <a:rPr lang="ru-RU" altLang="ru-RU" sz="1000" dirty="0">
                <a:latin typeface="Times New Roman" panose="02020603050405020304" pitchFamily="18" charset="0"/>
                <a:cs typeface="Times New Roman" panose="02020603050405020304" pitchFamily="18" charset="0"/>
              </a:rPr>
              <a:t>. Учитываются вклады в уставный капитал, внесенные способами, предусмотренными действующим законодательством РФ в период с 01.01.2022 года до 31 декабря года обращения за займом.</a:t>
            </a:r>
          </a:p>
          <a:p>
            <a:pPr algn="just" eaLnBrk="1" hangingPunct="1">
              <a:spcBef>
                <a:spcPts val="163"/>
              </a:spcBef>
              <a:buFontTx/>
              <a:buNone/>
            </a:pPr>
            <a:endParaRPr lang="ru-RU" altLang="ru-RU" sz="700" dirty="0"/>
          </a:p>
        </p:txBody>
      </p:sp>
      <p:sp>
        <p:nvSpPr>
          <p:cNvPr id="6" name="TextBox 29">
            <a:extLst>
              <a:ext uri="{FF2B5EF4-FFF2-40B4-BE49-F238E27FC236}">
                <a16:creationId xmlns:a16="http://schemas.microsoft.com/office/drawing/2014/main" xmlns="" id="{C6D20CCB-8F23-9C98-2655-0C2F0F6AF0A4}"/>
              </a:ext>
            </a:extLst>
          </p:cNvPr>
          <p:cNvSpPr txBox="1">
            <a:spLocks noChangeArrowheads="1"/>
          </p:cNvSpPr>
          <p:nvPr/>
        </p:nvSpPr>
        <p:spPr bwMode="auto">
          <a:xfrm>
            <a:off x="1665704" y="1346399"/>
            <a:ext cx="3770362" cy="2344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98425">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163"/>
              </a:spcBef>
              <a:buFontTx/>
              <a:buNone/>
            </a:pPr>
            <a:r>
              <a:rPr lang="ru-RU" altLang="ru-RU" sz="1400" b="1" dirty="0">
                <a:solidFill>
                  <a:srgbClr val="404040"/>
                </a:solidFill>
                <a:latin typeface="Times New Roman" panose="02020603050405020304" pitchFamily="18" charset="0"/>
                <a:cs typeface="Times New Roman" panose="02020603050405020304" pitchFamily="18" charset="0"/>
              </a:rPr>
              <a:t>Создание новых постоянных рабочих мест</a:t>
            </a:r>
          </a:p>
          <a:p>
            <a:pPr algn="just" eaLnBrk="1" hangingPunct="1">
              <a:spcBef>
                <a:spcPts val="163"/>
              </a:spcBef>
              <a:buFontTx/>
              <a:buNone/>
            </a:pPr>
            <a:r>
              <a:rPr lang="ru-RU" altLang="ru-RU" sz="1000" b="1" dirty="0">
                <a:latin typeface="Times New Roman" panose="02020603050405020304" pitchFamily="18" charset="0"/>
                <a:ea typeface="Calibri" panose="020F0502020204030204" pitchFamily="34" charset="0"/>
                <a:cs typeface="Times New Roman" panose="02020603050405020304" pitchFamily="18" charset="0"/>
              </a:rPr>
              <a:t>     </a:t>
            </a:r>
          </a:p>
          <a:p>
            <a:pPr algn="just" eaLnBrk="1" hangingPunct="1">
              <a:spcBef>
                <a:spcPts val="163"/>
              </a:spcBef>
              <a:buFontTx/>
              <a:buNone/>
            </a:pPr>
            <a:r>
              <a:rPr lang="ru-RU" altLang="ru-RU" sz="1000" b="1" dirty="0">
                <a:latin typeface="Times New Roman" panose="02020603050405020304" pitchFamily="18" charset="0"/>
                <a:ea typeface="Calibri" panose="020F0502020204030204" pitchFamily="34" charset="0"/>
                <a:cs typeface="Times New Roman" panose="02020603050405020304" pitchFamily="18" charset="0"/>
              </a:rPr>
              <a:t>      Заемщик обязан создать не менее 1 (одного) рабочего места на каждые полные 5 000 000 рублей заемных средств. Срок создания рабочих мест в течении первых 12 месяцев с момента получения займа. </a:t>
            </a:r>
          </a:p>
          <a:p>
            <a:pPr algn="just" eaLnBrk="1" hangingPunct="1">
              <a:spcBef>
                <a:spcPts val="163"/>
              </a:spcBef>
              <a:buFontTx/>
              <a:buNone/>
            </a:pPr>
            <a:r>
              <a:rPr lang="ru-RU" altLang="ru-RU" sz="1000" dirty="0">
                <a:latin typeface="Times New Roman" panose="02020603050405020304" pitchFamily="18" charset="0"/>
                <a:cs typeface="Times New Roman" panose="02020603050405020304" pitchFamily="18" charset="0"/>
              </a:rPr>
              <a:t>       В подтверждение создания рабочих мест Заемщик предоставляет в Фонд:</a:t>
            </a:r>
          </a:p>
          <a:p>
            <a:pPr marL="269875" indent="-171450" algn="just" eaLnBrk="1" hangingPunct="1">
              <a:spcBef>
                <a:spcPts val="163"/>
              </a:spcBef>
              <a:buFontTx/>
              <a:buChar char="-"/>
            </a:pPr>
            <a:r>
              <a:rPr lang="ru-RU" altLang="ru-RU" sz="1000" dirty="0">
                <a:latin typeface="Times New Roman" panose="02020603050405020304" pitchFamily="18" charset="0"/>
                <a:cs typeface="Times New Roman" panose="02020603050405020304" pitchFamily="18" charset="0"/>
              </a:rPr>
              <a:t>справку о штатной численности организации</a:t>
            </a:r>
          </a:p>
          <a:p>
            <a:pPr marL="269875" indent="-171450" algn="just" eaLnBrk="1" hangingPunct="1">
              <a:spcBef>
                <a:spcPts val="163"/>
              </a:spcBef>
              <a:buFontTx/>
              <a:buChar char="-"/>
            </a:pPr>
            <a:r>
              <a:rPr lang="ru-RU" altLang="ru-RU" sz="1000" dirty="0">
                <a:latin typeface="Times New Roman" panose="02020603050405020304" pitchFamily="18" charset="0"/>
                <a:cs typeface="Times New Roman" panose="02020603050405020304" pitchFamily="18" charset="0"/>
              </a:rPr>
              <a:t>приказ о приеме</a:t>
            </a:r>
          </a:p>
          <a:p>
            <a:pPr algn="just" eaLnBrk="1" hangingPunct="1">
              <a:spcBef>
                <a:spcPts val="163"/>
              </a:spcBef>
              <a:buFontTx/>
              <a:buNone/>
            </a:pPr>
            <a:endParaRPr lang="ru-RU" altLang="ru-RU" sz="700" dirty="0">
              <a:latin typeface="Times New Roman" panose="02020603050405020304" pitchFamily="18" charset="0"/>
              <a:cs typeface="Times New Roman" panose="02020603050405020304" pitchFamily="18" charset="0"/>
            </a:endParaRPr>
          </a:p>
          <a:p>
            <a:pPr algn="just" eaLnBrk="1" hangingPunct="1">
              <a:spcBef>
                <a:spcPts val="163"/>
              </a:spcBef>
              <a:buFontTx/>
              <a:buNone/>
            </a:pPr>
            <a:r>
              <a:rPr lang="ru-RU" altLang="ru-RU" sz="700" dirty="0">
                <a:latin typeface="Times New Roman" panose="02020603050405020304" pitchFamily="18" charset="0"/>
                <a:cs typeface="Times New Roman" panose="02020603050405020304" pitchFamily="18" charset="0"/>
              </a:rPr>
              <a:t>При предоставлении займа в 2026 году, обязательство по созданию рабочих мест возникает до конца 2026 года.</a:t>
            </a:r>
          </a:p>
          <a:p>
            <a:pPr algn="just" eaLnBrk="1" hangingPunct="1">
              <a:spcBef>
                <a:spcPts val="163"/>
              </a:spcBef>
              <a:buFontTx/>
              <a:buNone/>
            </a:pPr>
            <a:endParaRPr lang="ru-RU" altLang="ru-RU" sz="800" dirty="0">
              <a:cs typeface="Calibri" panose="020F0502020204030204" pitchFamily="34" charset="0"/>
            </a:endParaRPr>
          </a:p>
        </p:txBody>
      </p:sp>
      <p:sp>
        <p:nvSpPr>
          <p:cNvPr id="7" name="object 2">
            <a:extLst>
              <a:ext uri="{FF2B5EF4-FFF2-40B4-BE49-F238E27FC236}">
                <a16:creationId xmlns:a16="http://schemas.microsoft.com/office/drawing/2014/main" xmlns="" id="{F2992E87-4E63-ACFE-693F-0F243F9CA10C}"/>
              </a:ext>
            </a:extLst>
          </p:cNvPr>
          <p:cNvSpPr txBox="1">
            <a:spLocks noChangeArrowheads="1"/>
          </p:cNvSpPr>
          <p:nvPr/>
        </p:nvSpPr>
        <p:spPr bwMode="auto">
          <a:xfrm>
            <a:off x="1464489" y="78491"/>
            <a:ext cx="10007294" cy="1055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3335" rIns="0" bIns="0">
            <a:spAutoFit/>
          </a:bodyPr>
          <a:lstStyle>
            <a:lvl1pPr marL="127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spcBef>
                <a:spcPts val="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УСЛОВИЯ ПОЛУЧЕНИЯ ЗАЙМА И ПОДТВЕРЖДАЮЩИЕ ВЫПОЛНЕНИЕ ДОКУМЕНТЫ</a:t>
            </a:r>
          </a:p>
        </p:txBody>
      </p:sp>
      <p:sp>
        <p:nvSpPr>
          <p:cNvPr id="8" name="object 15">
            <a:extLst>
              <a:ext uri="{FF2B5EF4-FFF2-40B4-BE49-F238E27FC236}">
                <a16:creationId xmlns:a16="http://schemas.microsoft.com/office/drawing/2014/main" xmlns="" id="{E44EAA5C-B4FA-F729-DCA9-EE8CDA59B6C9}"/>
              </a:ext>
            </a:extLst>
          </p:cNvPr>
          <p:cNvSpPr txBox="1"/>
          <p:nvPr/>
        </p:nvSpPr>
        <p:spPr>
          <a:xfrm>
            <a:off x="1093014" y="1269145"/>
            <a:ext cx="742950" cy="474663"/>
          </a:xfrm>
          <a:prstGeom prst="rect">
            <a:avLst/>
          </a:prstGeom>
        </p:spPr>
        <p:txBody>
          <a:bodyPr lIns="0" tIns="12700" rIns="0" bIns="0">
            <a:spAutoFit/>
          </a:bodyPr>
          <a:lstStyle/>
          <a:p>
            <a:pPr marL="12700" algn="ctr" eaLnBrk="1" hangingPunct="1">
              <a:spcBef>
                <a:spcPts val="100"/>
              </a:spcBef>
              <a:defRPr/>
            </a:pPr>
            <a:r>
              <a:rPr lang="ru-RU" sz="3000" spc="-5" dirty="0">
                <a:solidFill>
                  <a:srgbClr val="C00000"/>
                </a:solidFill>
                <a:latin typeface="Calibri"/>
                <a:cs typeface="Calibri"/>
              </a:rPr>
              <a:t>01</a:t>
            </a:r>
            <a:endParaRPr sz="3000" dirty="0">
              <a:solidFill>
                <a:srgbClr val="C00000"/>
              </a:solidFill>
              <a:latin typeface="Calibri"/>
              <a:cs typeface="Calibri"/>
            </a:endParaRPr>
          </a:p>
        </p:txBody>
      </p:sp>
      <p:sp>
        <p:nvSpPr>
          <p:cNvPr id="9" name="object 15">
            <a:extLst>
              <a:ext uri="{FF2B5EF4-FFF2-40B4-BE49-F238E27FC236}">
                <a16:creationId xmlns:a16="http://schemas.microsoft.com/office/drawing/2014/main" xmlns="" id="{A7287F7E-80D8-F8D2-01DD-5FD9B269F1DB}"/>
              </a:ext>
            </a:extLst>
          </p:cNvPr>
          <p:cNvSpPr txBox="1"/>
          <p:nvPr/>
        </p:nvSpPr>
        <p:spPr>
          <a:xfrm>
            <a:off x="1093014" y="3650018"/>
            <a:ext cx="742950" cy="474663"/>
          </a:xfrm>
          <a:prstGeom prst="rect">
            <a:avLst/>
          </a:prstGeom>
        </p:spPr>
        <p:txBody>
          <a:bodyPr lIns="0" tIns="12700" rIns="0" bIns="0">
            <a:spAutoFit/>
          </a:bodyPr>
          <a:lstStyle/>
          <a:p>
            <a:pPr marL="12700" algn="ctr" eaLnBrk="1" hangingPunct="1">
              <a:spcBef>
                <a:spcPts val="100"/>
              </a:spcBef>
              <a:defRPr/>
            </a:pPr>
            <a:r>
              <a:rPr lang="ru-RU" sz="3000" spc="-5" dirty="0">
                <a:solidFill>
                  <a:srgbClr val="C00000"/>
                </a:solidFill>
                <a:latin typeface="Calibri"/>
                <a:cs typeface="Calibri"/>
              </a:rPr>
              <a:t>03</a:t>
            </a:r>
            <a:endParaRPr sz="3000" dirty="0">
              <a:solidFill>
                <a:srgbClr val="C00000"/>
              </a:solidFill>
              <a:latin typeface="Calibri"/>
              <a:cs typeface="Calibri"/>
            </a:endParaRPr>
          </a:p>
        </p:txBody>
      </p:sp>
      <p:sp>
        <p:nvSpPr>
          <p:cNvPr id="10" name="object 15">
            <a:extLst>
              <a:ext uri="{FF2B5EF4-FFF2-40B4-BE49-F238E27FC236}">
                <a16:creationId xmlns:a16="http://schemas.microsoft.com/office/drawing/2014/main" xmlns="" id="{895C2EC1-D135-88DB-6344-B47846E1D6AA}"/>
              </a:ext>
            </a:extLst>
          </p:cNvPr>
          <p:cNvSpPr txBox="1"/>
          <p:nvPr/>
        </p:nvSpPr>
        <p:spPr>
          <a:xfrm>
            <a:off x="5571674" y="1269146"/>
            <a:ext cx="742950" cy="474662"/>
          </a:xfrm>
          <a:prstGeom prst="rect">
            <a:avLst/>
          </a:prstGeom>
        </p:spPr>
        <p:txBody>
          <a:bodyPr lIns="0" tIns="12700" rIns="0" bIns="0">
            <a:spAutoFit/>
          </a:bodyPr>
          <a:lstStyle/>
          <a:p>
            <a:pPr marL="12700" algn="ctr" eaLnBrk="1" hangingPunct="1">
              <a:spcBef>
                <a:spcPts val="100"/>
              </a:spcBef>
              <a:defRPr/>
            </a:pPr>
            <a:r>
              <a:rPr lang="ru-RU" sz="3000" spc="-5" dirty="0">
                <a:solidFill>
                  <a:srgbClr val="C00000"/>
                </a:solidFill>
                <a:latin typeface="Calibri"/>
                <a:cs typeface="Calibri"/>
              </a:rPr>
              <a:t>02</a:t>
            </a:r>
            <a:endParaRPr sz="3000" dirty="0">
              <a:solidFill>
                <a:srgbClr val="C00000"/>
              </a:solidFill>
              <a:latin typeface="Calibri"/>
              <a:cs typeface="Calibri"/>
            </a:endParaRPr>
          </a:p>
        </p:txBody>
      </p:sp>
    </p:spTree>
    <p:extLst>
      <p:ext uri="{BB962C8B-B14F-4D97-AF65-F5344CB8AC3E}">
        <p14:creationId xmlns:p14="http://schemas.microsoft.com/office/powerpoint/2010/main" val="3679784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9">
            <a:extLst>
              <a:ext uri="{FF2B5EF4-FFF2-40B4-BE49-F238E27FC236}">
                <a16:creationId xmlns:a16="http://schemas.microsoft.com/office/drawing/2014/main" xmlns="" id="{231429A6-E6A6-63F0-A080-6A6FFF46D9E5}"/>
              </a:ext>
            </a:extLst>
          </p:cNvPr>
          <p:cNvSpPr txBox="1">
            <a:spLocks noChangeArrowheads="1"/>
          </p:cNvSpPr>
          <p:nvPr/>
        </p:nvSpPr>
        <p:spPr bwMode="auto">
          <a:xfrm>
            <a:off x="1808163" y="1738313"/>
            <a:ext cx="4016375" cy="4842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14313" indent="-2143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нахождение в Едином реестре субъектов малого и среднего предпринимательства </a:t>
            </a:r>
          </a:p>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регистрация в соответствии с действующим законодательством Российской Федерации и нахождение на налоговом учете в территориальных налоговых органах Республики Мордовия</a:t>
            </a:r>
          </a:p>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осуществление деятельности на территории Республики Мордовия</a:t>
            </a:r>
          </a:p>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отсутствие просроченной задолженности по налогам, сборам и иным обязательным платежам в бюджеты бюджетной системы Российской Федерации</a:t>
            </a:r>
          </a:p>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отсутствие на дату подачи заявки на предоставление займа задолженности перед работниками (персоналом) по заработной плате</a:t>
            </a:r>
          </a:p>
          <a:p>
            <a:pPr algn="just" eaLnBrk="1" hangingPunct="1">
              <a:spcBef>
                <a:spcPct val="0"/>
              </a:spcBef>
              <a:spcAft>
                <a:spcPts val="900"/>
              </a:spcAft>
              <a:buFont typeface="Wingdings" panose="05000000000000000000" pitchFamily="2" charset="2"/>
              <a:buChar char="ü"/>
            </a:pPr>
            <a:r>
              <a:rPr lang="ru-RU" altLang="ru-RU" sz="1200" dirty="0">
                <a:latin typeface="Times New Roman" panose="02020603050405020304" pitchFamily="18" charset="0"/>
                <a:cs typeface="Times New Roman" panose="02020603050405020304" pitchFamily="18" charset="0"/>
              </a:rPr>
              <a:t>в отношении СМСП, его поручителя(ей), залогодателя(ей), не применяются процедуры несостоятельности (банкротства), в том числе наблюдение, финансовое оздоровление, внешнее управление, конкурсное производство либо аннулирование или приостановление действия лицензии</a:t>
            </a:r>
          </a:p>
          <a:p>
            <a:pPr eaLnBrk="1" hangingPunct="1">
              <a:spcBef>
                <a:spcPts val="163"/>
              </a:spcBef>
              <a:buFontTx/>
              <a:buNone/>
            </a:pPr>
            <a:endParaRPr lang="ru-RU" altLang="ru-RU" sz="1000" b="1" dirty="0">
              <a:solidFill>
                <a:srgbClr val="40404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xmlns="" id="{BC85F8F5-C372-DCD4-AC60-220C33D2C332}"/>
              </a:ext>
            </a:extLst>
          </p:cNvPr>
          <p:cNvSpPr txBox="1"/>
          <p:nvPr/>
        </p:nvSpPr>
        <p:spPr>
          <a:xfrm>
            <a:off x="6096000" y="1738313"/>
            <a:ext cx="3678238" cy="4431983"/>
          </a:xfrm>
          <a:prstGeom prst="rect">
            <a:avLst/>
          </a:prstGeom>
          <a:noFill/>
        </p:spPr>
        <p:txBody>
          <a:bodyPr>
            <a:spAutoFit/>
          </a:bodyPr>
          <a:lstStyle/>
          <a:p>
            <a:pPr marL="214313" indent="-214313" algn="just" eaLnBrk="1" hangingPunct="1">
              <a:spcAft>
                <a:spcPts val="900"/>
              </a:spcAft>
              <a:buFont typeface="Wingdings" panose="05000000000000000000" pitchFamily="2" charset="2"/>
              <a:buChar char="ü"/>
              <a:defRPr/>
            </a:pPr>
            <a:r>
              <a:rPr lang="ru-RU" sz="1200" dirty="0">
                <a:latin typeface="Times New Roman" panose="02020603050405020304" pitchFamily="18" charset="0"/>
                <a:cs typeface="Times New Roman" panose="02020603050405020304" pitchFamily="18" charset="0"/>
              </a:rPr>
              <a:t>не являться кредитными организациями, страховыми организациями, инвестиционными фондами, негосударственными пенсионными фондами, профессиональными участниками рынка ценных бумаг, ломбардами</a:t>
            </a:r>
          </a:p>
          <a:p>
            <a:pPr marL="214313" indent="-214313" algn="just" eaLnBrk="1" hangingPunct="1">
              <a:spcAft>
                <a:spcPts val="900"/>
              </a:spcAft>
              <a:buFont typeface="Wingdings" panose="05000000000000000000" pitchFamily="2" charset="2"/>
              <a:buChar char="ü"/>
              <a:defRPr/>
            </a:pPr>
            <a:r>
              <a:rPr lang="ru-RU" sz="1200" dirty="0">
                <a:latin typeface="Times New Roman" panose="02020603050405020304" pitchFamily="18" charset="0"/>
                <a:cs typeface="Times New Roman" panose="02020603050405020304" pitchFamily="18" charset="0"/>
              </a:rPr>
              <a:t>не осуществлять деятельность в сфере игорного бизнеса</a:t>
            </a:r>
          </a:p>
          <a:p>
            <a:pPr marL="214313" indent="-214313" algn="just" eaLnBrk="1" hangingPunct="1">
              <a:spcAft>
                <a:spcPts val="900"/>
              </a:spcAft>
              <a:buFont typeface="Wingdings" panose="05000000000000000000" pitchFamily="2" charset="2"/>
              <a:buChar char="ü"/>
              <a:defRPr/>
            </a:pPr>
            <a:r>
              <a:rPr lang="ru-RU" sz="1200" dirty="0">
                <a:latin typeface="Times New Roman" panose="02020603050405020304" pitchFamily="18" charset="0"/>
                <a:cs typeface="Times New Roman" panose="02020603050405020304" pitchFamily="18" charset="0"/>
              </a:rPr>
              <a:t>не являться участниками соглашений о разделе продукции</a:t>
            </a:r>
          </a:p>
          <a:p>
            <a:pPr marL="214313" indent="-214313" algn="just" eaLnBrk="1" hangingPunct="1">
              <a:spcAft>
                <a:spcPts val="900"/>
              </a:spcAft>
              <a:buFont typeface="Wingdings" panose="05000000000000000000" pitchFamily="2" charset="2"/>
              <a:buChar char="ü"/>
              <a:defRPr/>
            </a:pPr>
            <a:r>
              <a:rPr lang="ru-RU" sz="1200" dirty="0">
                <a:latin typeface="Times New Roman" panose="02020603050405020304" pitchFamily="18" charset="0"/>
                <a:cs typeface="Times New Roman" panose="02020603050405020304" pitchFamily="18" charset="0"/>
              </a:rPr>
              <a:t>не являться в порядке, установленном действующим законодательством о валютном регулировании и валютном контроле, нерезидентами Российской Федерации, за исключением случаев, предусмотренных международными договорами Российской Федерации</a:t>
            </a:r>
          </a:p>
          <a:p>
            <a:pPr marL="214313" indent="-214313" algn="just" eaLnBrk="1" hangingPunct="1">
              <a:spcAft>
                <a:spcPts val="900"/>
              </a:spcAft>
              <a:buFont typeface="Wingdings" panose="05000000000000000000" pitchFamily="2" charset="2"/>
              <a:buChar char="ü"/>
              <a:defRPr/>
            </a:pPr>
            <a:r>
              <a:rPr lang="ru-RU" sz="1200" dirty="0">
                <a:latin typeface="Times New Roman" panose="02020603050405020304" pitchFamily="18" charset="0"/>
                <a:cs typeface="Times New Roman" panose="02020603050405020304" pitchFamily="18" charset="0"/>
              </a:rPr>
              <a:t>не осуществлять производство и (или) реализацию подакцизных товаров, а также добычу и (или) реализацию полезных ископаемых, за исключением  общераспространенных полезных ископаемых</a:t>
            </a:r>
          </a:p>
        </p:txBody>
      </p:sp>
      <p:sp>
        <p:nvSpPr>
          <p:cNvPr id="7" name="object 2">
            <a:extLst>
              <a:ext uri="{FF2B5EF4-FFF2-40B4-BE49-F238E27FC236}">
                <a16:creationId xmlns:a16="http://schemas.microsoft.com/office/drawing/2014/main" xmlns="" id="{D13C94A3-9C42-382C-C58C-CA895CD733F8}"/>
              </a:ext>
            </a:extLst>
          </p:cNvPr>
          <p:cNvSpPr txBox="1">
            <a:spLocks noChangeArrowheads="1"/>
          </p:cNvSpPr>
          <p:nvPr/>
        </p:nvSpPr>
        <p:spPr bwMode="auto">
          <a:xfrm>
            <a:off x="1631017" y="877144"/>
            <a:ext cx="7840153" cy="382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3335" rIns="0" bIns="0">
            <a:spAutoFit/>
          </a:bodyPr>
          <a:lstStyle>
            <a:lvl1pPr marL="127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r" eaLnBrk="1" hangingPunct="1">
              <a:spcBef>
                <a:spcPts val="10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ТРЕБОВАНИЯ К ЗАЕМЩИКАМ (209 – ФЗ)</a:t>
            </a:r>
          </a:p>
        </p:txBody>
      </p:sp>
    </p:spTree>
    <p:extLst>
      <p:ext uri="{BB962C8B-B14F-4D97-AF65-F5344CB8AC3E}">
        <p14:creationId xmlns:p14="http://schemas.microsoft.com/office/powerpoint/2010/main" val="4258269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9">
            <a:extLst>
              <a:ext uri="{FF2B5EF4-FFF2-40B4-BE49-F238E27FC236}">
                <a16:creationId xmlns:a16="http://schemas.microsoft.com/office/drawing/2014/main" xmlns="" id="{231429A6-E6A6-63F0-A080-6A6FFF46D9E5}"/>
              </a:ext>
            </a:extLst>
          </p:cNvPr>
          <p:cNvSpPr txBox="1">
            <a:spLocks noChangeArrowheads="1"/>
          </p:cNvSpPr>
          <p:nvPr/>
        </p:nvSpPr>
        <p:spPr bwMode="auto">
          <a:xfrm>
            <a:off x="1808163" y="1738313"/>
            <a:ext cx="8376846" cy="4811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14313" indent="-214313">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spcAft>
                <a:spcPts val="900"/>
              </a:spcAft>
              <a:buFont typeface="Wingdings" panose="05000000000000000000" pitchFamily="2" charset="2"/>
              <a:buChar char="ü"/>
            </a:pPr>
            <a:r>
              <a:rPr lang="ru-RU" altLang="ru-RU" sz="1000" b="1" dirty="0">
                <a:cs typeface="Times New Roman" panose="02020603050405020304" pitchFamily="18" charset="0"/>
              </a:rPr>
              <a:t>Стоимость чистых активов</a:t>
            </a:r>
            <a:r>
              <a:rPr lang="ru-RU" altLang="ru-RU" sz="1000" dirty="0">
                <a:cs typeface="Times New Roman" panose="02020603050405020304" pitchFamily="18" charset="0"/>
              </a:rPr>
              <a:t>/</a:t>
            </a:r>
            <a:r>
              <a:rPr lang="ru-RU" sz="1000" dirty="0"/>
              <a:t>Разность между величиной активов (без учета собственных акций, выкупленных у акционеров и задолженности участников (учредителей) по взносам в уставный капитал) и суммы долгосрочных и краткосрочных обязательств (без учета доходов будущих периодов)/ </a:t>
            </a:r>
            <a:r>
              <a:rPr lang="ru-RU" sz="1000" b="1" i="1" dirty="0"/>
              <a:t>Значение для расчета по требованиям Методики Фонда не менее 40% валюты баланса</a:t>
            </a:r>
            <a:r>
              <a:rPr lang="en-US" sz="1000" b="1" i="1" dirty="0"/>
              <a:t>/</a:t>
            </a:r>
            <a:r>
              <a:rPr lang="ru-RU" sz="1000" b="1" i="1" dirty="0"/>
              <a:t>Например: стр. баланса 1700  не менее 85000 тыс. руб., стр. баланса 1300  не менее 45000 тыс. руб. (</a:t>
            </a:r>
            <a:r>
              <a:rPr lang="ru-RU" sz="1000" i="1" dirty="0"/>
              <a:t>при данных значениях расчет показателей будет соответствовать требуемым значениям)</a:t>
            </a:r>
            <a:endParaRPr lang="ru-RU" altLang="ru-RU" sz="1000" i="1" dirty="0">
              <a:cs typeface="Times New Roman" panose="02020603050405020304" pitchFamily="18" charset="0"/>
            </a:endParaRPr>
          </a:p>
          <a:p>
            <a:pPr algn="just" eaLnBrk="1" hangingPunct="1">
              <a:spcBef>
                <a:spcPct val="0"/>
              </a:spcBef>
              <a:spcAft>
                <a:spcPts val="900"/>
              </a:spcAft>
              <a:buFont typeface="Wingdings" panose="05000000000000000000" pitchFamily="2" charset="2"/>
              <a:buChar char="ü"/>
            </a:pPr>
            <a:r>
              <a:rPr lang="ru-RU" altLang="ru-RU" sz="1000" b="1" dirty="0">
                <a:cs typeface="Times New Roman" panose="02020603050405020304" pitchFamily="18" charset="0"/>
              </a:rPr>
              <a:t>Коэффициент обеспеченности собственными средствами</a:t>
            </a:r>
            <a:r>
              <a:rPr lang="ru-RU" altLang="ru-RU" sz="1000" dirty="0">
                <a:cs typeface="Times New Roman" panose="02020603050405020304" pitchFamily="18" charset="0"/>
              </a:rPr>
              <a:t>/Отношение собственного капитала за вычетом внеоборотных активов к оборотным активам/Исходные данные для расчета Бухгалтерский баланс/(стр.1300-стр.1100/стр.1200)/Показывает достаточность у организации собственных средств для финансирования текущей деятельности/ </a:t>
            </a:r>
            <a:r>
              <a:rPr lang="ru-RU" altLang="ru-RU" sz="1000" b="1" i="1" dirty="0">
                <a:cs typeface="Times New Roman" panose="02020603050405020304" pitchFamily="18" charset="0"/>
              </a:rPr>
              <a:t>Нормативное значение не менее 0,1</a:t>
            </a:r>
          </a:p>
          <a:p>
            <a:pPr algn="just" eaLnBrk="1" hangingPunct="1">
              <a:spcBef>
                <a:spcPct val="0"/>
              </a:spcBef>
              <a:spcAft>
                <a:spcPts val="900"/>
              </a:spcAft>
              <a:buFont typeface="Wingdings" panose="05000000000000000000" pitchFamily="2" charset="2"/>
              <a:buChar char="ü"/>
            </a:pPr>
            <a:r>
              <a:rPr lang="ru-RU" altLang="ru-RU" sz="1000" b="1" dirty="0">
                <a:cs typeface="Times New Roman" panose="02020603050405020304" pitchFamily="18" charset="0"/>
              </a:rPr>
              <a:t>Коэффициент финансовой независимости</a:t>
            </a:r>
            <a:r>
              <a:rPr lang="ru-RU" altLang="ru-RU" sz="1000" dirty="0">
                <a:cs typeface="Times New Roman" panose="02020603050405020304" pitchFamily="18" charset="0"/>
              </a:rPr>
              <a:t>/Отношение заемного капитала организации ко всему капиталу (активам)/ (стр.1300/стр.1700)/</a:t>
            </a:r>
            <a:r>
              <a:rPr lang="ru-RU" sz="1000" dirty="0"/>
              <a:t>Показывает долю активов организации, которые покрываются за счет собственного капитала (обеспечиваются собственными источниками формирования). Оставшаяся доля активов покрывается за счет заемных средств./</a:t>
            </a:r>
            <a:r>
              <a:rPr lang="ru-RU" sz="1000" b="1" i="1" dirty="0"/>
              <a:t>Нормативное значение не менее 0,4</a:t>
            </a:r>
            <a:endParaRPr lang="ru-RU" altLang="ru-RU" sz="1000" b="1" i="1" dirty="0">
              <a:cs typeface="Times New Roman" panose="02020603050405020304" pitchFamily="18" charset="0"/>
            </a:endParaRPr>
          </a:p>
          <a:p>
            <a:pPr algn="just" eaLnBrk="1" hangingPunct="1">
              <a:spcBef>
                <a:spcPct val="0"/>
              </a:spcBef>
              <a:spcAft>
                <a:spcPts val="900"/>
              </a:spcAft>
              <a:buFont typeface="Wingdings" panose="05000000000000000000" pitchFamily="2" charset="2"/>
              <a:buChar char="ü"/>
            </a:pPr>
            <a:r>
              <a:rPr lang="ru-RU" altLang="ru-RU" sz="1000" b="1" dirty="0">
                <a:cs typeface="Times New Roman" panose="02020603050405020304" pitchFamily="18" charset="0"/>
              </a:rPr>
              <a:t>Коэффициент текущей (общей) ликвидности</a:t>
            </a:r>
            <a:r>
              <a:rPr lang="ru-RU" altLang="ru-RU" sz="1000" dirty="0">
                <a:cs typeface="Times New Roman" panose="02020603050405020304" pitchFamily="18" charset="0"/>
              </a:rPr>
              <a:t>/ </a:t>
            </a:r>
            <a:r>
              <a:rPr lang="ru-RU" sz="1000" dirty="0"/>
              <a:t>Отношение текущих активов (без учета долгосрочной дебиторской задолженности, задолженности участников (учредителей) по взносам в уставный капитал) к краткосрочным обязательствам (без учета доходов будущих периодов и резервов предстоящих расходов)/ (</a:t>
            </a:r>
            <a:r>
              <a:rPr lang="ru-RU" sz="1000" dirty="0" err="1"/>
              <a:t>cтр</a:t>
            </a:r>
            <a:r>
              <a:rPr lang="ru-RU" sz="1000" dirty="0"/>
              <a:t>. 1200 + стр. 1170) / (стр. 1500 - стр. 1530 - стр. 1540)/ Показывает способность компании погашать текущие (краткосрочные) обязательства за счёт только оборотных активов. Чем больше значение коэффициента, тем лучше платежеспособность предприятия. Этот показатель учитывает, что не все активы можно продать в срочном порядке./ </a:t>
            </a:r>
            <a:r>
              <a:rPr lang="ru-RU" sz="1000" b="1" i="1" dirty="0"/>
              <a:t>Нормальным считается значение коэффициента 1,5 – 2,5,</a:t>
            </a:r>
          </a:p>
          <a:p>
            <a:pPr algn="just" eaLnBrk="1" hangingPunct="1">
              <a:spcBef>
                <a:spcPct val="0"/>
              </a:spcBef>
              <a:spcAft>
                <a:spcPts val="900"/>
              </a:spcAft>
              <a:buFont typeface="Wingdings" panose="05000000000000000000" pitchFamily="2" charset="2"/>
              <a:buChar char="ü"/>
            </a:pPr>
            <a:r>
              <a:rPr lang="ru-RU" altLang="ru-RU" sz="1000" b="1" dirty="0">
                <a:cs typeface="Times New Roman" panose="02020603050405020304" pitchFamily="18" charset="0"/>
              </a:rPr>
              <a:t>Коэффициент рентабельности собственного капитала</a:t>
            </a:r>
            <a:r>
              <a:rPr lang="ru-RU" altLang="ru-RU" sz="1000" b="1" i="1" dirty="0">
                <a:cs typeface="Times New Roman" panose="02020603050405020304" pitchFamily="18" charset="0"/>
              </a:rPr>
              <a:t>/</a:t>
            </a:r>
            <a:r>
              <a:rPr lang="ru-RU" sz="1000" dirty="0"/>
              <a:t>Отношение чистой прибыли (после выплаты всех налогов и процентов) предприятия к средней величине собственного капитала за анализируемый период/(стр. 2400 отчета о </a:t>
            </a:r>
            <a:r>
              <a:rPr lang="ru-RU" sz="1000" dirty="0" err="1"/>
              <a:t>ф.р</a:t>
            </a:r>
            <a:r>
              <a:rPr lang="ru-RU" sz="1000" dirty="0"/>
              <a:t>. / ((стр. 1300 + стр. 1530) на начало периода + (стр. 1300 + стр. 1530) на конец периода)/2 * 100%)/</a:t>
            </a:r>
            <a:r>
              <a:rPr lang="ru-RU" sz="1000" b="1" dirty="0"/>
              <a:t>Д</a:t>
            </a:r>
            <a:r>
              <a:rPr lang="ru-RU" sz="1000" b="1" i="1" dirty="0"/>
              <a:t>олжен быть выше 0</a:t>
            </a:r>
            <a:endParaRPr lang="ru-RU" altLang="ru-RU" sz="1000" b="1" i="1" dirty="0">
              <a:cs typeface="Times New Roman" panose="02020603050405020304" pitchFamily="18" charset="0"/>
            </a:endParaRPr>
          </a:p>
          <a:p>
            <a:pPr algn="just" eaLnBrk="1" hangingPunct="1">
              <a:spcBef>
                <a:spcPct val="0"/>
              </a:spcBef>
              <a:spcAft>
                <a:spcPts val="900"/>
              </a:spcAft>
              <a:buFont typeface="Wingdings" panose="05000000000000000000" pitchFamily="2" charset="2"/>
              <a:buChar char="ü"/>
            </a:pPr>
            <a:r>
              <a:rPr lang="ru-RU" sz="1000" b="1" dirty="0"/>
              <a:t>Коэффициент прибыльности или норма чистой прибыли/</a:t>
            </a:r>
            <a:r>
              <a:rPr lang="ru-RU" sz="1000" dirty="0"/>
              <a:t>Отношение чистой прибыли (после выплаты всех налогов и процентов) предприятия к общей сумме реализации, т. е. к выручке/ (стр.2400 отчета о </a:t>
            </a:r>
            <a:r>
              <a:rPr lang="ru-RU" sz="1000" dirty="0" err="1"/>
              <a:t>ф.р</a:t>
            </a:r>
            <a:r>
              <a:rPr lang="ru-RU" sz="1000" dirty="0"/>
              <a:t>. / стр.2110 отчета о </a:t>
            </a:r>
            <a:r>
              <a:rPr lang="ru-RU" sz="1000" dirty="0" err="1"/>
              <a:t>ф.р</a:t>
            </a:r>
            <a:r>
              <a:rPr lang="ru-RU" sz="1000" dirty="0"/>
              <a:t>.) х 100 %)/Отражает эффективность деятельности организации, ее финансовые результаты и показывает, сколько денежных средств из вырученных от реализации является прибылью/</a:t>
            </a:r>
            <a:r>
              <a:rPr lang="ru-RU" sz="1000" b="1" i="1" dirty="0"/>
              <a:t>должен быть выше 0</a:t>
            </a:r>
          </a:p>
          <a:p>
            <a:pPr eaLnBrk="1" hangingPunct="1">
              <a:spcBef>
                <a:spcPts val="163"/>
              </a:spcBef>
              <a:buFontTx/>
              <a:buNone/>
            </a:pPr>
            <a:endParaRPr lang="ru-RU" altLang="ru-RU" sz="1000" b="1" dirty="0">
              <a:solidFill>
                <a:srgbClr val="404040"/>
              </a:solidFill>
              <a:latin typeface="Calibri" panose="020F0502020204030204" pitchFamily="34" charset="0"/>
              <a:cs typeface="Calibri" panose="020F0502020204030204" pitchFamily="34" charset="0"/>
            </a:endParaRPr>
          </a:p>
        </p:txBody>
      </p:sp>
      <p:sp>
        <p:nvSpPr>
          <p:cNvPr id="7" name="object 2">
            <a:extLst>
              <a:ext uri="{FF2B5EF4-FFF2-40B4-BE49-F238E27FC236}">
                <a16:creationId xmlns:a16="http://schemas.microsoft.com/office/drawing/2014/main" xmlns="" id="{D13C94A3-9C42-382C-C58C-CA895CD733F8}"/>
              </a:ext>
            </a:extLst>
          </p:cNvPr>
          <p:cNvSpPr txBox="1">
            <a:spLocks noChangeArrowheads="1"/>
          </p:cNvSpPr>
          <p:nvPr/>
        </p:nvSpPr>
        <p:spPr bwMode="auto">
          <a:xfrm>
            <a:off x="1808163" y="308113"/>
            <a:ext cx="8292182" cy="1134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3335" rIns="0" bIns="0">
            <a:spAutoFit/>
          </a:bodyPr>
          <a:lstStyle>
            <a:lvl1pPr marL="127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ts val="10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СТАНДАРТНЫЕ ПОКАЗАТЕЛИ ДЛЯ ПРОВЕДЕНИЯ ОЦЕНКИ ПЛАТЕЖЕСПОСОБНОСТИ ЗАЕМЩИКА </a:t>
            </a:r>
          </a:p>
          <a:p>
            <a:pPr algn="ctr" eaLnBrk="1" hangingPunct="1">
              <a:spcBef>
                <a:spcPts val="10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 являются исчерпывающими)</a:t>
            </a:r>
          </a:p>
        </p:txBody>
      </p:sp>
    </p:spTree>
    <p:extLst>
      <p:ext uri="{BB962C8B-B14F-4D97-AF65-F5344CB8AC3E}">
        <p14:creationId xmlns:p14="http://schemas.microsoft.com/office/powerpoint/2010/main" val="3156158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9">
            <a:extLst>
              <a:ext uri="{FF2B5EF4-FFF2-40B4-BE49-F238E27FC236}">
                <a16:creationId xmlns:a16="http://schemas.microsoft.com/office/drawing/2014/main" xmlns="" id="{FFEB9C04-1F0B-8582-F01C-D5F2063639EC}"/>
              </a:ext>
            </a:extLst>
          </p:cNvPr>
          <p:cNvSpPr txBox="1">
            <a:spLocks noChangeArrowheads="1"/>
          </p:cNvSpPr>
          <p:nvPr/>
        </p:nvSpPr>
        <p:spPr bwMode="auto">
          <a:xfrm>
            <a:off x="1006679" y="1571683"/>
            <a:ext cx="6467911" cy="4900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171450" indent="-171450" algn="just" eaLnBrk="1" hangingPunct="1">
              <a:lnSpc>
                <a:spcPct val="70000"/>
              </a:lnSpc>
              <a:spcBef>
                <a:spcPct val="0"/>
              </a:spcBef>
              <a:spcAft>
                <a:spcPts val="600"/>
              </a:spcAft>
              <a:buFont typeface="Wingdings" panose="05000000000000000000" pitchFamily="2" charset="2"/>
              <a:buChar char="§"/>
            </a:pPr>
            <a:r>
              <a:rPr lang="ru-RU" altLang="ru-RU" sz="1050" b="1" dirty="0">
                <a:latin typeface="Times New Roman" panose="02020603050405020304" pitchFamily="18" charset="0"/>
                <a:cs typeface="Times New Roman" panose="02020603050405020304" pitchFamily="18" charset="0"/>
              </a:rPr>
              <a:t>транспортные средства</a:t>
            </a:r>
            <a:endParaRPr lang="ru-RU" altLang="ru-RU" sz="1050" dirty="0">
              <a:latin typeface="Times New Roman" panose="02020603050405020304" pitchFamily="18" charset="0"/>
              <a:cs typeface="Times New Roman" panose="02020603050405020304" pitchFamily="18" charset="0"/>
            </a:endParaRP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легковые автомобили отечественного производства на момент истечения  срока договора займа не старше              6 лет</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легковые автомобили иностранного производства на момент истечения срока договора займа не старше               10 лет</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грузовые автомобили, спецтехника и прочие транспортные средства, самоходные машины отечественного производства на момент истечения срока договора займа не старше 10 лет</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грузовые автомобили, спецтехника и прочие транспортные средства, самоходные машины иностранного производства на момент истечения срока договора займа не старше 12 лет</a:t>
            </a:r>
          </a:p>
          <a:p>
            <a:pPr algn="just" eaLnBrk="1" hangingPunct="1">
              <a:lnSpc>
                <a:spcPct val="70000"/>
              </a:lnSpc>
              <a:spcBef>
                <a:spcPct val="0"/>
              </a:spcBef>
              <a:spcAft>
                <a:spcPts val="600"/>
              </a:spcAft>
              <a:buNone/>
            </a:pPr>
            <a:endParaRPr lang="ru-RU" altLang="ru-RU" sz="1050" dirty="0">
              <a:latin typeface="Times New Roman" panose="02020603050405020304" pitchFamily="18" charset="0"/>
              <a:cs typeface="Times New Roman" panose="02020603050405020304" pitchFamily="18" charset="0"/>
            </a:endParaRPr>
          </a:p>
          <a:p>
            <a:pPr marL="171450" indent="-171450" algn="just" eaLnBrk="1" hangingPunct="1">
              <a:lnSpc>
                <a:spcPct val="70000"/>
              </a:lnSpc>
              <a:spcBef>
                <a:spcPct val="0"/>
              </a:spcBef>
              <a:spcAft>
                <a:spcPts val="600"/>
              </a:spcAft>
              <a:buFont typeface="Wingdings" panose="05000000000000000000" pitchFamily="2" charset="2"/>
              <a:buChar char="§"/>
            </a:pPr>
            <a:r>
              <a:rPr lang="ru-RU" altLang="ru-RU" sz="1050" b="1" dirty="0">
                <a:latin typeface="Times New Roman" panose="02020603050405020304" pitchFamily="18" charset="0"/>
                <a:cs typeface="Times New Roman" panose="02020603050405020304" pitchFamily="18" charset="0"/>
              </a:rPr>
              <a:t>оборудование, изготовленное заводским способом </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при условии предоставления поручительства АУ «Гарантийный фонд Республики Мордовия» в размере не менее 70% от суммы займа или дополнительного обеспечения займа залогом недвижимого имущества в размере не менее 70% от суммы займа </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оборудование на момент истечения срока договора займа не старше 10 лет</a:t>
            </a:r>
          </a:p>
          <a:p>
            <a:pPr algn="just" eaLnBrk="1" hangingPunct="1">
              <a:lnSpc>
                <a:spcPct val="70000"/>
              </a:lnSpc>
              <a:spcBef>
                <a:spcPct val="0"/>
              </a:spcBef>
              <a:spcAft>
                <a:spcPts val="600"/>
              </a:spcAft>
              <a:buFontTx/>
              <a:buChar char="-"/>
            </a:pPr>
            <a:endParaRPr lang="ru-RU" altLang="ru-RU" sz="1050" dirty="0">
              <a:latin typeface="Times New Roman" panose="02020603050405020304" pitchFamily="18" charset="0"/>
              <a:cs typeface="Times New Roman" panose="02020603050405020304" pitchFamily="18" charset="0"/>
            </a:endParaRPr>
          </a:p>
          <a:p>
            <a:pPr marL="171450" indent="-171450" algn="just">
              <a:lnSpc>
                <a:spcPct val="70000"/>
              </a:lnSpc>
              <a:spcBef>
                <a:spcPct val="0"/>
              </a:spcBef>
              <a:spcAft>
                <a:spcPts val="600"/>
              </a:spcAft>
              <a:buFont typeface="Wingdings" panose="05000000000000000000" pitchFamily="2" charset="2"/>
              <a:buChar char="§"/>
            </a:pPr>
            <a:r>
              <a:rPr lang="ru-RU" altLang="ru-RU" sz="1050" b="1" dirty="0">
                <a:latin typeface="Times New Roman" panose="02020603050405020304" pitchFamily="18" charset="0"/>
                <a:cs typeface="Times New Roman" panose="02020603050405020304" pitchFamily="18" charset="0"/>
              </a:rPr>
              <a:t>недвижимое имущество</a:t>
            </a:r>
            <a:r>
              <a:rPr lang="ru-RU" altLang="ru-RU" sz="1050" dirty="0">
                <a:latin typeface="Times New Roman" panose="02020603050405020304" pitchFamily="18" charset="0"/>
                <a:cs typeface="Times New Roman" panose="02020603050405020304" pitchFamily="18" charset="0"/>
              </a:rPr>
              <a:t> </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зарегистрированное в установленном законом порядке на территории Республики Мордовия (в том числе приобретаемое) (При залоге приобретаемого недвижимого имущества, доля участия при оплате Заемщиком за счет собственных средств должна составлять не менее 20 (двадцати) % стоимости приобретаемого имущества)</a:t>
            </a:r>
          </a:p>
          <a:p>
            <a:pPr algn="just" eaLnBrk="1" hangingPunct="1">
              <a:lnSpc>
                <a:spcPct val="70000"/>
              </a:lnSpc>
              <a:spcBef>
                <a:spcPct val="0"/>
              </a:spcBef>
              <a:spcAft>
                <a:spcPts val="600"/>
              </a:spcAft>
              <a:buNone/>
            </a:pPr>
            <a:endParaRPr lang="ru-RU" altLang="ru-RU" sz="1050" dirty="0">
              <a:latin typeface="Times New Roman" panose="02020603050405020304" pitchFamily="18" charset="0"/>
              <a:cs typeface="Times New Roman" panose="02020603050405020304" pitchFamily="18" charset="0"/>
            </a:endParaRPr>
          </a:p>
          <a:p>
            <a:pPr marL="171450" indent="-171450" algn="just" eaLnBrk="1" hangingPunct="1">
              <a:lnSpc>
                <a:spcPct val="70000"/>
              </a:lnSpc>
              <a:spcBef>
                <a:spcPct val="0"/>
              </a:spcBef>
              <a:spcAft>
                <a:spcPts val="600"/>
              </a:spcAft>
              <a:buFont typeface="Wingdings" panose="05000000000000000000" pitchFamily="2" charset="2"/>
              <a:buChar char="§"/>
            </a:pPr>
            <a:r>
              <a:rPr lang="ru-RU" altLang="ru-RU" sz="1050" b="1" dirty="0">
                <a:latin typeface="Times New Roman" panose="02020603050405020304" pitchFamily="18" charset="0"/>
                <a:cs typeface="Times New Roman" panose="02020603050405020304" pitchFamily="18" charset="0"/>
              </a:rPr>
              <a:t>банковская гарантия</a:t>
            </a:r>
          </a:p>
          <a:p>
            <a:pPr algn="just">
              <a:lnSpc>
                <a:spcPct val="70000"/>
              </a:lnSpc>
              <a:spcBef>
                <a:spcPct val="0"/>
              </a:spcBef>
              <a:spcAft>
                <a:spcPts val="600"/>
              </a:spcAft>
              <a:buNone/>
            </a:pPr>
            <a:r>
              <a:rPr lang="ru-RU" altLang="ru-RU" sz="1000" b="1" dirty="0">
                <a:latin typeface="Times New Roman" panose="02020603050405020304" pitchFamily="18" charset="0"/>
                <a:cs typeface="Times New Roman" panose="02020603050405020304" pitchFamily="18" charset="0"/>
              </a:rPr>
              <a:t>- </a:t>
            </a:r>
            <a:r>
              <a:rPr lang="ru-RU" altLang="ru-RU" sz="1000" dirty="0">
                <a:latin typeface="Times New Roman" panose="02020603050405020304" pitchFamily="18" charset="0"/>
                <a:cs typeface="Times New Roman" panose="02020603050405020304" pitchFamily="18" charset="0"/>
              </a:rPr>
              <a:t>должна</a:t>
            </a:r>
            <a:r>
              <a:rPr lang="ru-RU" altLang="ru-RU" sz="1000" b="1" dirty="0">
                <a:latin typeface="Times New Roman" panose="02020603050405020304" pitchFamily="18" charset="0"/>
                <a:cs typeface="Times New Roman" panose="02020603050405020304" pitchFamily="18" charset="0"/>
              </a:rPr>
              <a:t> </a:t>
            </a:r>
            <a:r>
              <a:rPr lang="ru-RU" sz="1050" dirty="0">
                <a:latin typeface="Times New Roman" panose="02020603050405020304" pitchFamily="18" charset="0"/>
                <a:cs typeface="Times New Roman" panose="02020603050405020304" pitchFamily="18" charset="0"/>
              </a:rPr>
              <a:t>обеспечивать в своей сумме основной долг и проценты за весь период пользования займом</a:t>
            </a:r>
            <a:endParaRPr lang="ru-RU" altLang="ru-RU" sz="1050" b="1" dirty="0">
              <a:latin typeface="Times New Roman" panose="02020603050405020304" pitchFamily="18" charset="0"/>
              <a:cs typeface="Times New Roman" panose="02020603050405020304" pitchFamily="18" charset="0"/>
            </a:endParaRPr>
          </a:p>
          <a:p>
            <a:pPr marL="171450" indent="-171450" algn="just" eaLnBrk="1" hangingPunct="1">
              <a:lnSpc>
                <a:spcPct val="70000"/>
              </a:lnSpc>
              <a:spcBef>
                <a:spcPct val="0"/>
              </a:spcBef>
              <a:spcAft>
                <a:spcPts val="600"/>
              </a:spcAft>
              <a:buFont typeface="Wingdings" panose="05000000000000000000" pitchFamily="2" charset="2"/>
              <a:buChar char="§"/>
            </a:pPr>
            <a:endParaRPr lang="ru-RU" altLang="ru-RU" sz="1050" b="1" dirty="0">
              <a:latin typeface="Times New Roman" panose="02020603050405020304" pitchFamily="18" charset="0"/>
              <a:cs typeface="Times New Roman" panose="02020603050405020304" pitchFamily="18" charset="0"/>
            </a:endParaRPr>
          </a:p>
          <a:p>
            <a:pPr marL="171450" indent="-171450" algn="just" eaLnBrk="1" hangingPunct="1">
              <a:lnSpc>
                <a:spcPct val="70000"/>
              </a:lnSpc>
              <a:spcBef>
                <a:spcPct val="0"/>
              </a:spcBef>
              <a:spcAft>
                <a:spcPts val="600"/>
              </a:spcAft>
              <a:buFont typeface="Wingdings" panose="05000000000000000000" pitchFamily="2" charset="2"/>
              <a:buChar char="§"/>
            </a:pPr>
            <a:r>
              <a:rPr lang="ru-RU" altLang="ru-RU" sz="1050" b="1" dirty="0">
                <a:latin typeface="Times New Roman" panose="02020603050405020304" pitchFamily="18" charset="0"/>
                <a:cs typeface="Times New Roman" panose="02020603050405020304" pitchFamily="18" charset="0"/>
              </a:rPr>
              <a:t>поручительство АУ «Гарантийный фонд Республики Мордовия»</a:t>
            </a:r>
          </a:p>
          <a:p>
            <a:pPr algn="just" eaLnBrk="1" hangingPunct="1">
              <a:lnSpc>
                <a:spcPct val="70000"/>
              </a:lnSpc>
              <a:spcBef>
                <a:spcPct val="0"/>
              </a:spcBef>
              <a:spcAft>
                <a:spcPts val="600"/>
              </a:spcAft>
              <a:buNone/>
            </a:pPr>
            <a:r>
              <a:rPr lang="ru-RU" altLang="ru-RU" sz="1050" dirty="0">
                <a:latin typeface="Times New Roman" panose="02020603050405020304" pitchFamily="18" charset="0"/>
                <a:cs typeface="Times New Roman" panose="02020603050405020304" pitchFamily="18" charset="0"/>
              </a:rPr>
              <a:t>- до 70% от суммы займа и не более 15 млн. руб. </a:t>
            </a:r>
          </a:p>
          <a:p>
            <a:pPr algn="just" eaLnBrk="1" hangingPunct="1">
              <a:lnSpc>
                <a:spcPct val="70000"/>
              </a:lnSpc>
              <a:spcBef>
                <a:spcPct val="0"/>
              </a:spcBef>
              <a:spcAft>
                <a:spcPts val="600"/>
              </a:spcAft>
              <a:buFontTx/>
              <a:buChar char="-"/>
            </a:pPr>
            <a:endParaRPr lang="ru-RU" altLang="ru-RU" sz="1050" dirty="0">
              <a:latin typeface="Times New Roman" panose="02020603050405020304" pitchFamily="18" charset="0"/>
              <a:cs typeface="Times New Roman" panose="02020603050405020304" pitchFamily="18" charset="0"/>
            </a:endParaRPr>
          </a:p>
          <a:p>
            <a:pPr eaLnBrk="1" hangingPunct="1">
              <a:spcBef>
                <a:spcPts val="163"/>
              </a:spcBef>
              <a:buFontTx/>
              <a:buNone/>
            </a:pPr>
            <a:endParaRPr lang="ru-RU" altLang="ru-RU" sz="1000" b="1" dirty="0">
              <a:solidFill>
                <a:srgbClr val="404040"/>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xmlns="" id="{4BAA5AF6-474E-3BC3-BC93-72A3E964B3F3}"/>
              </a:ext>
            </a:extLst>
          </p:cNvPr>
          <p:cNvSpPr txBox="1"/>
          <p:nvPr/>
        </p:nvSpPr>
        <p:spPr>
          <a:xfrm>
            <a:off x="8040149" y="1500864"/>
            <a:ext cx="3025775" cy="4390946"/>
          </a:xfrm>
          <a:prstGeom prst="rect">
            <a:avLst/>
          </a:prstGeom>
          <a:solidFill>
            <a:schemeClr val="bg1">
              <a:lumMod val="95000"/>
            </a:schemeClr>
          </a:solid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70000"/>
              </a:lnSpc>
              <a:defRPr/>
            </a:pPr>
            <a:r>
              <a:rPr lang="ru-RU" altLang="ru-RU" sz="1200" b="1" dirty="0">
                <a:solidFill>
                  <a:srgbClr val="C00000"/>
                </a:solidFill>
              </a:rPr>
              <a:t>ОБЯЗАТЕЛЬНОЕ УСЛОВИЕ:</a:t>
            </a:r>
          </a:p>
          <a:p>
            <a:pPr algn="ctr" eaLnBrk="1" hangingPunct="1">
              <a:lnSpc>
                <a:spcPct val="70000"/>
              </a:lnSpc>
              <a:defRPr/>
            </a:pPr>
            <a:endParaRPr lang="ru-RU" altLang="ru-RU" dirty="0">
              <a:solidFill>
                <a:srgbClr val="C00000"/>
              </a:solidFill>
            </a:endParaRPr>
          </a:p>
          <a:p>
            <a:pPr algn="ctr" eaLnBrk="1" hangingPunct="1">
              <a:lnSpc>
                <a:spcPct val="70000"/>
              </a:lnSpc>
              <a:defRPr/>
            </a:pPr>
            <a:r>
              <a:rPr lang="ru-RU" altLang="ru-RU" sz="1000" b="1" dirty="0">
                <a:solidFill>
                  <a:srgbClr val="C00000"/>
                </a:solidFill>
                <a:latin typeface="Times New Roman" panose="02020603050405020304" pitchFamily="18" charset="0"/>
                <a:cs typeface="Times New Roman" panose="02020603050405020304" pitchFamily="18" charset="0"/>
              </a:rPr>
              <a:t>Залог должен быть застрахован</a:t>
            </a:r>
          </a:p>
          <a:p>
            <a:pPr algn="ctr" eaLnBrk="1" hangingPunct="1">
              <a:defRPr/>
            </a:pPr>
            <a:r>
              <a:rPr lang="ru-RU" altLang="ru-RU" sz="1000" dirty="0">
                <a:latin typeface="Times New Roman" panose="02020603050405020304" pitchFamily="18" charset="0"/>
                <a:cs typeface="Times New Roman" panose="02020603050405020304" pitchFamily="18" charset="0"/>
              </a:rPr>
              <a:t>в страховой компании от риска утраты, гибели, повреждения в течении всего срока действия договора займа.</a:t>
            </a:r>
          </a:p>
          <a:p>
            <a:pPr algn="ctr" eaLnBrk="1" hangingPunct="1">
              <a:defRPr/>
            </a:pPr>
            <a:endParaRPr lang="ru-RU" altLang="ru-RU" sz="1000" dirty="0">
              <a:latin typeface="Times New Roman" panose="02020603050405020304" pitchFamily="18" charset="0"/>
              <a:cs typeface="Times New Roman" panose="02020603050405020304" pitchFamily="18" charset="0"/>
            </a:endParaRPr>
          </a:p>
          <a:p>
            <a:pPr algn="ctr" eaLnBrk="1" hangingPunct="1">
              <a:defRPr/>
            </a:pPr>
            <a:r>
              <a:rPr lang="ru-RU" altLang="ru-RU" sz="1000" dirty="0">
                <a:latin typeface="Times New Roman" panose="02020603050405020304" pitchFamily="18" charset="0"/>
                <a:cs typeface="Times New Roman" panose="02020603050405020304" pitchFamily="18" charset="0"/>
              </a:rPr>
              <a:t>Страхование имущества, составляющего предмет залога, осуществляется за счет Залогодателя/третьего лица, при этом выгодоприобретателем по договору страхования должен являться Залогодержатель.</a:t>
            </a:r>
          </a:p>
          <a:p>
            <a:pPr algn="ctr" eaLnBrk="1" hangingPunct="1">
              <a:lnSpc>
                <a:spcPct val="70000"/>
              </a:lnSpc>
              <a:defRPr/>
            </a:pPr>
            <a:endParaRPr lang="ru-RU" altLang="ru-RU" sz="1000" dirty="0">
              <a:latin typeface="Times New Roman" panose="02020603050405020304" pitchFamily="18" charset="0"/>
              <a:cs typeface="Times New Roman" panose="02020603050405020304" pitchFamily="18" charset="0"/>
            </a:endParaRPr>
          </a:p>
          <a:p>
            <a:pPr algn="ctr" eaLnBrk="1" hangingPunct="1">
              <a:lnSpc>
                <a:spcPts val="1500"/>
              </a:lnSpc>
              <a:defRPr/>
            </a:pPr>
            <a:r>
              <a:rPr lang="ru-RU" altLang="ru-RU" sz="1000" dirty="0">
                <a:latin typeface="Times New Roman" panose="02020603050405020304" pitchFamily="18" charset="0"/>
                <a:cs typeface="Times New Roman" panose="02020603050405020304" pitchFamily="18" charset="0"/>
              </a:rPr>
              <a:t>Договор страхования заключается в течение                      14 дней с момента заключения договора займа.</a:t>
            </a:r>
          </a:p>
          <a:p>
            <a:pPr algn="ctr" eaLnBrk="1" hangingPunct="1">
              <a:lnSpc>
                <a:spcPct val="70000"/>
              </a:lnSpc>
              <a:defRPr/>
            </a:pPr>
            <a:endParaRPr lang="ru-RU" altLang="ru-RU" sz="1000" dirty="0">
              <a:latin typeface="Times New Roman" panose="02020603050405020304" pitchFamily="18" charset="0"/>
              <a:cs typeface="Times New Roman" panose="02020603050405020304" pitchFamily="18" charset="0"/>
            </a:endParaRPr>
          </a:p>
          <a:p>
            <a:pPr algn="ctr" eaLnBrk="1" hangingPunct="1">
              <a:lnSpc>
                <a:spcPct val="70000"/>
              </a:lnSpc>
              <a:defRPr/>
            </a:pPr>
            <a:endParaRPr lang="ru-RU" altLang="ru-RU" sz="1000" dirty="0">
              <a:latin typeface="Times New Roman" panose="02020603050405020304" pitchFamily="18" charset="0"/>
              <a:cs typeface="Times New Roman" panose="02020603050405020304" pitchFamily="18" charset="0"/>
            </a:endParaRPr>
          </a:p>
          <a:p>
            <a:pPr algn="ctr" eaLnBrk="1" hangingPunct="1">
              <a:lnSpc>
                <a:spcPct val="70000"/>
              </a:lnSpc>
              <a:defRPr/>
            </a:pPr>
            <a:r>
              <a:rPr lang="ru-RU" altLang="ru-RU" sz="1000" dirty="0">
                <a:latin typeface="Times New Roman" panose="02020603050405020304" pitchFamily="18" charset="0"/>
                <a:cs typeface="Times New Roman" panose="02020603050405020304" pitchFamily="18" charset="0"/>
              </a:rPr>
              <a:t> </a:t>
            </a:r>
            <a:r>
              <a:rPr lang="ru-RU" altLang="ru-RU" sz="1000" b="1" dirty="0">
                <a:solidFill>
                  <a:srgbClr val="C00000"/>
                </a:solidFill>
                <a:latin typeface="Times New Roman" panose="02020603050405020304" pitchFamily="18" charset="0"/>
                <a:cs typeface="Times New Roman" panose="02020603050405020304" pitchFamily="18" charset="0"/>
              </a:rPr>
              <a:t>Требования к страховым компаниям:</a:t>
            </a:r>
          </a:p>
          <a:p>
            <a:pPr algn="ctr" eaLnBrk="1" hangingPunct="1">
              <a:lnSpc>
                <a:spcPct val="70000"/>
              </a:lnSpc>
              <a:defRPr/>
            </a:pPr>
            <a:endParaRPr lang="ru-RU" altLang="ru-RU" sz="1000" dirty="0">
              <a:latin typeface="Times New Roman" panose="02020603050405020304" pitchFamily="18" charset="0"/>
              <a:cs typeface="Times New Roman" panose="02020603050405020304" pitchFamily="18" charset="0"/>
            </a:endParaRPr>
          </a:p>
          <a:p>
            <a:pPr algn="ctr" eaLnBrk="1" hangingPunct="1">
              <a:defRPr/>
            </a:pPr>
            <a:r>
              <a:rPr lang="ru-RU" altLang="ru-RU" sz="1000" dirty="0">
                <a:latin typeface="Times New Roman" panose="02020603050405020304" pitchFamily="18" charset="0"/>
                <a:cs typeface="Times New Roman" panose="02020603050405020304" pitchFamily="18" charset="0"/>
              </a:rPr>
              <a:t>Наличие кредитного рейтинга по национальной рейтинговой шкале для Российской Федерации кредитного рейтингового агентства Акционерное общество «Рейтинговое агентство «Эксперт РА» не ниже уровня «</a:t>
            </a:r>
            <a:r>
              <a:rPr lang="ru-RU" altLang="ru-RU" sz="1000" dirty="0" err="1">
                <a:latin typeface="Times New Roman" panose="02020603050405020304" pitchFamily="18" charset="0"/>
                <a:cs typeface="Times New Roman" panose="02020603050405020304" pitchFamily="18" charset="0"/>
              </a:rPr>
              <a:t>ruA</a:t>
            </a:r>
            <a:r>
              <a:rPr lang="ru-RU" altLang="ru-RU" sz="1000" dirty="0">
                <a:latin typeface="Times New Roman" panose="02020603050405020304" pitchFamily="18" charset="0"/>
                <a:cs typeface="Times New Roman" panose="02020603050405020304" pitchFamily="18" charset="0"/>
              </a:rPr>
              <a:t>+»</a:t>
            </a:r>
          </a:p>
          <a:p>
            <a:pPr algn="ctr" eaLnBrk="1" hangingPunct="1">
              <a:defRPr/>
            </a:pPr>
            <a:endParaRPr lang="ru-RU" altLang="ru-RU" sz="1000" dirty="0">
              <a:latin typeface="Times New Roman" panose="02020603050405020304" pitchFamily="18" charset="0"/>
              <a:cs typeface="Times New Roman" panose="02020603050405020304" pitchFamily="18" charset="0"/>
            </a:endParaRPr>
          </a:p>
          <a:p>
            <a:pPr algn="ctr" eaLnBrk="1" hangingPunct="1">
              <a:defRPr/>
            </a:pPr>
            <a:r>
              <a:rPr lang="ru-RU" altLang="ru-RU" sz="1000" dirty="0">
                <a:latin typeface="Times New Roman" panose="02020603050405020304" pitchFamily="18" charset="0"/>
                <a:cs typeface="Times New Roman" panose="02020603050405020304" pitchFamily="18" charset="0"/>
              </a:rPr>
              <a:t>Местонахождение страховой компании (представительства) на территории Республики Мордовия, г. Пензы,</a:t>
            </a:r>
          </a:p>
          <a:p>
            <a:pPr algn="ctr" eaLnBrk="1" hangingPunct="1">
              <a:defRPr/>
            </a:pPr>
            <a:r>
              <a:rPr lang="ru-RU" altLang="ru-RU" sz="1000" dirty="0">
                <a:latin typeface="Times New Roman" panose="02020603050405020304" pitchFamily="18" charset="0"/>
                <a:cs typeface="Times New Roman" panose="02020603050405020304" pitchFamily="18" charset="0"/>
              </a:rPr>
              <a:t> г. Нижний Новгород.</a:t>
            </a:r>
            <a:r>
              <a:rPr lang="ru-RU" altLang="ru-RU" sz="1000" dirty="0">
                <a:solidFill>
                  <a:srgbClr val="FF0000"/>
                </a:solidFill>
                <a:latin typeface="Times New Roman" panose="02020603050405020304" pitchFamily="18" charset="0"/>
                <a:cs typeface="Times New Roman" panose="02020603050405020304" pitchFamily="18" charset="0"/>
              </a:rPr>
              <a:t> </a:t>
            </a:r>
          </a:p>
        </p:txBody>
      </p:sp>
      <p:sp>
        <p:nvSpPr>
          <p:cNvPr id="7" name="TextBox 8">
            <a:extLst>
              <a:ext uri="{FF2B5EF4-FFF2-40B4-BE49-F238E27FC236}">
                <a16:creationId xmlns:a16="http://schemas.microsoft.com/office/drawing/2014/main" xmlns="" id="{04D44520-3C41-6F62-F686-00F6C54E2C2E}"/>
              </a:ext>
            </a:extLst>
          </p:cNvPr>
          <p:cNvSpPr txBox="1">
            <a:spLocks noChangeArrowheads="1"/>
          </p:cNvSpPr>
          <p:nvPr/>
        </p:nvSpPr>
        <p:spPr bwMode="auto">
          <a:xfrm>
            <a:off x="1833512" y="669867"/>
            <a:ext cx="606891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ru-RU" altLang="ru-RU" sz="24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ВИДЫ ЗАЛОГОВОГО ОБЕСПЕЧЕНИЯ ЗАЙМА</a:t>
            </a:r>
          </a:p>
        </p:txBody>
      </p:sp>
    </p:spTree>
    <p:extLst>
      <p:ext uri="{BB962C8B-B14F-4D97-AF65-F5344CB8AC3E}">
        <p14:creationId xmlns:p14="http://schemas.microsoft.com/office/powerpoint/2010/main" val="129195485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811</TotalTime>
  <Words>3102</Words>
  <Application>Microsoft Office PowerPoint</Application>
  <PresentationFormat>Широкоэкранный</PresentationFormat>
  <Paragraphs>241</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Arial</vt:lpstr>
      <vt:lpstr>Calibri</vt:lpstr>
      <vt:lpstr>Calibri Light</vt:lpstr>
      <vt:lpstr>Courier New</vt:lpstr>
      <vt:lpstr>Times New Roman</vt:lpstr>
      <vt:lpstr>Wingdings</vt:lpstr>
      <vt:lpstr>Тема Office</vt:lpstr>
      <vt:lpstr>Проектные ЗАЙМы</vt:lpstr>
      <vt:lpstr>ОПИСАНИЕ ПРОГРАММ КРЕДИТОВАНИЯ   ЗАЕМ «ПРИОРИТЕТ – ИНВЕСТ»  </vt:lpstr>
      <vt:lpstr>Презентация PowerPoint</vt:lpstr>
      <vt:lpstr> ЗАЕМ «ПРОЕКТНЫЙ»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Фомина Наталья Викторовна</cp:lastModifiedBy>
  <cp:revision>126</cp:revision>
  <cp:lastPrinted>2025-03-31T06:02:56Z</cp:lastPrinted>
  <dcterms:created xsi:type="dcterms:W3CDTF">2021-06-25T08:46:26Z</dcterms:created>
  <dcterms:modified xsi:type="dcterms:W3CDTF">2025-03-31T06:12:00Z</dcterms:modified>
</cp:coreProperties>
</file>